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7" r:id="rId2"/>
    <p:sldId id="320" r:id="rId3"/>
    <p:sldId id="259" r:id="rId4"/>
    <p:sldId id="265" r:id="rId5"/>
    <p:sldId id="260" r:id="rId6"/>
    <p:sldId id="292" r:id="rId7"/>
    <p:sldId id="261" r:id="rId8"/>
    <p:sldId id="275" r:id="rId9"/>
    <p:sldId id="288" r:id="rId10"/>
    <p:sldId id="290" r:id="rId11"/>
    <p:sldId id="293" r:id="rId12"/>
    <p:sldId id="294" r:id="rId13"/>
    <p:sldId id="277" r:id="rId14"/>
    <p:sldId id="296" r:id="rId15"/>
    <p:sldId id="314" r:id="rId16"/>
    <p:sldId id="313" r:id="rId17"/>
    <p:sldId id="322" r:id="rId18"/>
    <p:sldId id="321" r:id="rId19"/>
    <p:sldId id="315" r:id="rId20"/>
    <p:sldId id="308" r:id="rId21"/>
    <p:sldId id="311" r:id="rId22"/>
    <p:sldId id="317" r:id="rId23"/>
    <p:sldId id="316" r:id="rId24"/>
    <p:sldId id="318" r:id="rId2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3"/>
    <p:restoredTop sz="96197"/>
  </p:normalViewPr>
  <p:slideViewPr>
    <p:cSldViewPr snapToGrid="0" snapToObjects="1">
      <p:cViewPr varScale="1">
        <p:scale>
          <a:sx n="119" d="100"/>
          <a:sy n="119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6054B-A037-AF45-BC0C-282FCF1D256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4EC4E-062A-BB4F-A11A-579F5158FF3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7478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132994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876213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131780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60645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67799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49071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589841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176838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29726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502587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9994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747218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18023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983072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22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45703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23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525357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24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55082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68559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22493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46556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6950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3004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71601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E48045-522D-E649-8CBF-8BCC4D046975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4023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C49EB2-1921-8473-7CEE-41EF964B9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04DC169-D251-C5DC-AB85-AA65DFEF4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550736-2B4D-15E9-5FA1-0E25A2AAE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7C236B-41D6-7C6A-6AC5-EEB055E4E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B6EA4C-04A7-776D-0666-812326702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6920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D68F80-F9CC-5CB6-06C6-A000CB3AF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2412BF-7C4D-1D9D-AFFF-0EBF26C99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6897AF-8F60-E813-91FF-88C01D07E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4584D3-A5F8-1923-EBEC-A362FA462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A2ABCC-858E-C9C6-17C0-B354328F0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2537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2E5D722-D053-89B2-E546-CD993629BA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9111C8-D5D1-0880-3FF3-71AB5ED7E4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B60F3B-54C5-31BC-01EF-CBAB46112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2C775D-F001-8B45-A102-185E513F3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BC49ED-C693-99BB-A58F-519AE5548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13439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170B5C-E797-0E4B-2D44-85C2F251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FD4C36-0377-40EA-8238-8F6ACE39D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10FB6C-342C-216C-F102-B78E1D496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C6FD34-0594-74CA-E826-817ED73AD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FDB810-663C-E416-3BEA-17B2ABED5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65260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13B241-67E7-C5C4-5EB8-14AE9FC88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14C05C-939C-36B8-05AD-12F437D0A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6211DC-F70F-547C-F6F9-87FBB629D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F22319-AA8F-0BF3-3EEC-A6A00770A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EFFC53-FA71-02DA-3D55-6E1658328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2796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2B9A2A-3E30-1895-BE7F-35AEAC599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7412D7-0045-6DC7-917D-F1A7CDA70E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5367D3-7A1F-8B55-2084-D4A77BACE3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5EB0F5-9FEA-F614-C6D8-88DE00FCA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D2CF74-B14E-4107-6406-9CFEE58A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20B059-C1DD-F326-8B99-FFB3AEB3D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73365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467DA8-0499-39B3-1820-41D1DDA01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2290F9-D8B3-DB50-8535-80A536A7E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9B6DA4-2429-52CC-3367-A11504AC7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50D467E-39D1-75DC-555A-391282855B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C3C4B3-DBC0-28B5-1115-4F8127CFA4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A7260CC-3409-1C5D-17F8-5082DFB66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A90A9F-916F-0544-F255-C89E9BE28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574DE9-3F38-A7D2-BB80-06D48CB69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4533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9FF2B-4B82-37D8-8EC2-E7A7949E7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A90C42-F0E9-1BB7-86B7-295FC87C2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FC8089-E99B-3EBE-6B51-4FB6D2672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E9A45C7-EEBA-4E5B-EF3D-A579F2E87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11876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E61E52E-5DC8-1525-8A27-39623876D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089FE70-7EC9-1946-109A-5A664D06D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EFCCEB-60D7-B99E-700E-15E082644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34422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79E4C-5B17-C0BE-243A-11A586A14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5D9D8A-D8BD-F8E0-3D2E-97D669597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D8D3DC-640B-27A4-C9F2-F06252FE2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62DB90-D661-B243-1477-9E37486B5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7630DD-E773-FC48-D390-0749C4ED2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0F45E2-B9F3-85A6-0424-30A64EF03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11218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D43BE8-5D12-1D1F-F2E2-D84C04283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D017A2-5497-A7AA-F9B9-D5456AA32F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1FDF53-70A0-5F88-AEBD-99B88DF0A7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793144-0E50-27D8-6318-E7D0594AA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9F941D-3891-1F3E-361B-C1BC4781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CD3A9F-2693-378A-A119-4753A95D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95477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A27F7E8-6617-49C0-A070-FB8FA1CE0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8CEF42-4EF4-4929-0E24-119125CF8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BE5E9C-BC41-3D1B-BF2F-FBF24460C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B444B-2831-404E-A09C-DAFCC71B4E77}" type="datetimeFigureOut">
              <a:rPr kumimoji="1" lang="ko-Kore-KR" altLang="en-US" smtClean="0"/>
              <a:t>2022. 6. 16.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0DC725-A934-AC28-EACB-5627130010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314B13-3A19-B475-6367-CA59D200E8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6D59F-0679-7541-8262-33974782DF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16229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walmart-recruiting-store-sales-forecast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-3426373" y="5255"/>
            <a:ext cx="6852745" cy="685274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3426372" y="2767280"/>
            <a:ext cx="6243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4000" dirty="0"/>
              <a:t>Walmart  Recruiting Data</a:t>
            </a:r>
            <a:r>
              <a:rPr kumimoji="1" lang="ko-KR" altLang="en-US" sz="4000" dirty="0" err="1"/>
              <a:t>를</a:t>
            </a:r>
            <a:r>
              <a:rPr kumimoji="1" lang="ko-KR" altLang="en-US" sz="4000" dirty="0"/>
              <a:t> 활용한 아이템 분류</a:t>
            </a:r>
            <a:endParaRPr kumimoji="1" lang="ko-Kore-KR" altLang="en-US" sz="4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6708B1-B93D-684D-A3E7-71C634C789A1}"/>
              </a:ext>
            </a:extLst>
          </p:cNvPr>
          <p:cNvSpPr txBox="1"/>
          <p:nvPr/>
        </p:nvSpPr>
        <p:spPr>
          <a:xfrm>
            <a:off x="6547945" y="6329524"/>
            <a:ext cx="5567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ore-KR" sz="1400" dirty="0">
                <a:hlinkClick r:id="rId3"/>
              </a:rPr>
              <a:t>Walmart - Store Sales Forecasting </a:t>
            </a:r>
            <a:endParaRPr kumimoji="1" lang="en" altLang="ko-Kore-KR" sz="1400" dirty="0"/>
          </a:p>
          <a:p>
            <a:r>
              <a:rPr kumimoji="1" lang="en" altLang="ko-Kore-KR" sz="1400" dirty="0" err="1"/>
              <a:t>url</a:t>
            </a:r>
            <a:r>
              <a:rPr kumimoji="1" lang="en" altLang="ko-Kore-KR" sz="1400" dirty="0"/>
              <a:t> : https://</a:t>
            </a:r>
            <a:r>
              <a:rPr kumimoji="1" lang="en" altLang="ko-Kore-KR" sz="1400" dirty="0" err="1"/>
              <a:t>www.kaggle.com</a:t>
            </a:r>
            <a:r>
              <a:rPr kumimoji="1" lang="en" altLang="ko-Kore-KR" sz="1400" dirty="0"/>
              <a:t>/c/</a:t>
            </a:r>
            <a:r>
              <a:rPr kumimoji="1" lang="en" altLang="ko-Kore-KR" sz="1400" dirty="0" err="1"/>
              <a:t>walmart</a:t>
            </a:r>
            <a:r>
              <a:rPr kumimoji="1" lang="en" altLang="ko-Kore-KR" sz="1400" dirty="0"/>
              <a:t>-recruiting-store-sales</a:t>
            </a:r>
            <a:r>
              <a:rPr kumimoji="1" lang="en-US" altLang="ko-KR" sz="1400" dirty="0"/>
              <a:t>-</a:t>
            </a:r>
            <a:r>
              <a:rPr kumimoji="1" lang="en" altLang="ko-Kore-KR" sz="1400" dirty="0"/>
              <a:t>forecasting</a:t>
            </a:r>
            <a:endParaRPr kumimoji="1" lang="ko-Kore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91085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146A2B50-36F3-8C4D-88C0-5D0920D16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81" y="4405250"/>
            <a:ext cx="4171230" cy="224827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9369A7C-D602-784B-A8F4-2C9240B7B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677" y="4405250"/>
            <a:ext cx="4171230" cy="224827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A4EF6F9-63AA-A246-988A-C9410AF3CE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883" y="1230491"/>
            <a:ext cx="8868024" cy="2510784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600" dirty="0">
                <a:solidFill>
                  <a:schemeClr val="tx1"/>
                </a:solidFill>
              </a:rPr>
              <a:t>2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크기에 따른 상점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스토어별</a:t>
            </a:r>
            <a:r>
              <a:rPr kumimoji="1" lang="ko-KR" altLang="en-US" dirty="0"/>
              <a:t> 특성</a:t>
            </a:r>
            <a:endParaRPr kumimoji="1" lang="ko-Kore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9CA8656-2763-6243-AFE9-8FF027CDF6FA}"/>
              </a:ext>
            </a:extLst>
          </p:cNvPr>
          <p:cNvSpPr/>
          <p:nvPr/>
        </p:nvSpPr>
        <p:spPr>
          <a:xfrm>
            <a:off x="3613532" y="754236"/>
            <a:ext cx="4946573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A2C334-D041-594B-A47D-B203B4EFBCFF}"/>
              </a:ext>
            </a:extLst>
          </p:cNvPr>
          <p:cNvSpPr txBox="1"/>
          <p:nvPr/>
        </p:nvSpPr>
        <p:spPr>
          <a:xfrm>
            <a:off x="2774814" y="980086"/>
            <a:ext cx="3538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크기에 따른 스토어의 </a:t>
            </a:r>
            <a:r>
              <a:rPr kumimoji="1" lang="en-US" altLang="ko-KR" sz="1400" dirty="0"/>
              <a:t>3</a:t>
            </a:r>
            <a:r>
              <a:rPr kumimoji="1" lang="ko-KR" altLang="en-US" sz="1400" dirty="0"/>
              <a:t>개 집단의 특성</a:t>
            </a:r>
            <a:endParaRPr kumimoji="1" lang="ko-Kore-KR" alt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5DF320-0C80-084B-B4FE-228EC6ED60D2}"/>
              </a:ext>
            </a:extLst>
          </p:cNvPr>
          <p:cNvSpPr txBox="1"/>
          <p:nvPr/>
        </p:nvSpPr>
        <p:spPr>
          <a:xfrm>
            <a:off x="7792460" y="832975"/>
            <a:ext cx="1535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>
                <a:solidFill>
                  <a:srgbClr val="FF000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큰 크기</a:t>
            </a:r>
            <a:r>
              <a:rPr kumimoji="1" lang="en-US" altLang="ko-KR" sz="1200" dirty="0"/>
              <a:t>(15</a:t>
            </a:r>
            <a:r>
              <a:rPr kumimoji="1" lang="ko-KR" altLang="en-US" sz="1200" dirty="0"/>
              <a:t>개</a:t>
            </a:r>
            <a:r>
              <a:rPr kumimoji="1" lang="en-US" altLang="ko-KR" sz="1200" dirty="0"/>
              <a:t>)</a:t>
            </a:r>
          </a:p>
          <a:p>
            <a:r>
              <a:rPr kumimoji="1" lang="ko-KR" altLang="en-US" sz="1200" dirty="0" err="1"/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중간 크기</a:t>
            </a:r>
            <a:r>
              <a:rPr kumimoji="1" lang="en-US" altLang="ko-KR" sz="1200" dirty="0"/>
              <a:t>(18</a:t>
            </a:r>
            <a:r>
              <a:rPr kumimoji="1" lang="ko-KR" altLang="en-US" sz="1200" dirty="0"/>
              <a:t>개</a:t>
            </a:r>
            <a:r>
              <a:rPr kumimoji="1" lang="en-US" altLang="ko-KR" sz="1200" dirty="0"/>
              <a:t>)</a:t>
            </a:r>
          </a:p>
          <a:p>
            <a:r>
              <a:rPr kumimoji="1" lang="ko-KR" altLang="en-US" sz="1200" dirty="0" err="1">
                <a:solidFill>
                  <a:srgbClr val="0432FF"/>
                </a:solidFill>
              </a:rPr>
              <a:t>ㅡ</a:t>
            </a:r>
            <a:r>
              <a:rPr kumimoji="1" lang="ko-KR" altLang="en-US" sz="1200" dirty="0">
                <a:solidFill>
                  <a:srgbClr val="0432FF"/>
                </a:solidFill>
              </a:rPr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작은 크기</a:t>
            </a:r>
            <a:r>
              <a:rPr kumimoji="1" lang="en-US" altLang="ko-KR" sz="1200" dirty="0"/>
              <a:t>(12</a:t>
            </a:r>
            <a:r>
              <a:rPr kumimoji="1" lang="ko-KR" altLang="en-US" sz="1200" dirty="0"/>
              <a:t>개</a:t>
            </a:r>
            <a:r>
              <a:rPr kumimoji="1" lang="en-US" altLang="ko-KR" sz="1200" dirty="0"/>
              <a:t>)</a:t>
            </a:r>
            <a:endParaRPr kumimoji="1" lang="ko-Kore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AEB997-182E-8C40-BD92-26FB8F9B8A53}"/>
              </a:ext>
            </a:extLst>
          </p:cNvPr>
          <p:cNvSpPr txBox="1"/>
          <p:nvPr/>
        </p:nvSpPr>
        <p:spPr>
          <a:xfrm>
            <a:off x="8924061" y="1484979"/>
            <a:ext cx="326793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큰 크기의 스토어</a:t>
            </a:r>
            <a:endParaRPr kumimoji="1" lang="en-US" altLang="ko-KR" sz="1400" dirty="0"/>
          </a:p>
          <a:p>
            <a:r>
              <a:rPr kumimoji="1" lang="ko-KR" altLang="en-US" sz="1400" dirty="0"/>
              <a:t>스토어 개수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15</a:t>
            </a:r>
            <a:r>
              <a:rPr kumimoji="1" lang="ko-KR" altLang="en-US" sz="1400" dirty="0"/>
              <a:t>개</a:t>
            </a:r>
            <a:endParaRPr kumimoji="1" lang="en-US" altLang="ko-KR" sz="1400" dirty="0"/>
          </a:p>
          <a:p>
            <a:r>
              <a:rPr kumimoji="1" lang="ko-KR" altLang="en-US" sz="1400" dirty="0"/>
              <a:t>평균 크기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203183.13</a:t>
            </a:r>
            <a:endParaRPr lang="en" altLang="ko-Kore-KR" sz="1400" dirty="0"/>
          </a:p>
          <a:p>
            <a:endParaRPr lang="en" altLang="ko-Kore-KR" sz="1400" dirty="0"/>
          </a:p>
          <a:p>
            <a:r>
              <a:rPr lang="ko-KR" altLang="en-US" sz="1400" dirty="0"/>
              <a:t>중간 크기의 스토어</a:t>
            </a:r>
            <a:endParaRPr lang="en-US" altLang="ko-KR" sz="1400" dirty="0"/>
          </a:p>
          <a:p>
            <a:r>
              <a:rPr lang="ko-KR" altLang="en-US" sz="1400" dirty="0"/>
              <a:t>스토어 개수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/>
              <a:t>18</a:t>
            </a:r>
            <a:r>
              <a:rPr lang="ko-KR" altLang="en-US" sz="1400" dirty="0"/>
              <a:t>개</a:t>
            </a:r>
            <a:endParaRPr lang="en-US" altLang="ko-KR" sz="1400" dirty="0"/>
          </a:p>
          <a:p>
            <a:r>
              <a:rPr lang="ko-KR" altLang="en-US" sz="1400" dirty="0"/>
              <a:t>평균 크기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/>
              <a:t>127342.67</a:t>
            </a:r>
            <a:endParaRPr lang="en" altLang="ko-Kore-KR" sz="1400" dirty="0"/>
          </a:p>
          <a:p>
            <a:endParaRPr kumimoji="1" lang="en" altLang="ko-KR" sz="1400" dirty="0"/>
          </a:p>
          <a:p>
            <a:r>
              <a:rPr kumimoji="1" lang="ko-KR" altLang="en-US" sz="1400" dirty="0"/>
              <a:t>낮은 크기의 스토어  </a:t>
            </a:r>
            <a:endParaRPr kumimoji="1" lang="en-US" altLang="ko-KR" sz="1400" dirty="0"/>
          </a:p>
          <a:p>
            <a:r>
              <a:rPr kumimoji="1" lang="ko-KR" altLang="en-US" sz="1400" dirty="0"/>
              <a:t>스토어 개수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12</a:t>
            </a:r>
            <a:r>
              <a:rPr kumimoji="1" lang="ko-KR" altLang="en-US" sz="1400" dirty="0"/>
              <a:t>개</a:t>
            </a:r>
            <a:endParaRPr kumimoji="1" lang="en-US" altLang="ko-KR" sz="1400" dirty="0"/>
          </a:p>
          <a:p>
            <a:r>
              <a:rPr kumimoji="1" lang="ko-KR" altLang="en-US" sz="1400" dirty="0"/>
              <a:t>평균 기온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43585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4E10FB-81E9-5846-BBB5-5899F9A61F4E}"/>
              </a:ext>
            </a:extLst>
          </p:cNvPr>
          <p:cNvSpPr txBox="1"/>
          <p:nvPr/>
        </p:nvSpPr>
        <p:spPr>
          <a:xfrm>
            <a:off x="2982429" y="4132806"/>
            <a:ext cx="4117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크기에 따른 스토어의 </a:t>
            </a:r>
            <a:r>
              <a:rPr kumimoji="1" lang="en-US" altLang="ko-KR" sz="1400" dirty="0"/>
              <a:t>3</a:t>
            </a:r>
            <a:r>
              <a:rPr kumimoji="1" lang="ko-KR" altLang="en-US" sz="1400" dirty="0"/>
              <a:t>개 집단의 평균 판매량 특성</a:t>
            </a:r>
            <a:endParaRPr kumimoji="1" lang="ko-Kore-KR" alt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807E1E-E819-574A-815F-072B3809FBE3}"/>
              </a:ext>
            </a:extLst>
          </p:cNvPr>
          <p:cNvSpPr txBox="1"/>
          <p:nvPr/>
        </p:nvSpPr>
        <p:spPr>
          <a:xfrm>
            <a:off x="8924060" y="4593650"/>
            <a:ext cx="32679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kumimoji="1" lang="en-US" altLang="ko-KR" sz="1400" dirty="0"/>
          </a:p>
          <a:p>
            <a:r>
              <a:rPr kumimoji="1" lang="ko-KR" altLang="en-US" sz="1400" dirty="0"/>
              <a:t>큰 크기의 스토어</a:t>
            </a:r>
            <a:endParaRPr kumimoji="1" lang="en-US" altLang="ko-KR" sz="1400" dirty="0"/>
          </a:p>
          <a:p>
            <a:r>
              <a:rPr kumimoji="1" lang="ko-KR" altLang="en-US" sz="1400" dirty="0"/>
              <a:t>평균 판매량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15858.93</a:t>
            </a:r>
          </a:p>
          <a:p>
            <a:endParaRPr kumimoji="1" lang="en-US" altLang="ko-Kore-KR" sz="1400" dirty="0"/>
          </a:p>
          <a:p>
            <a:r>
              <a:rPr kumimoji="1" lang="ko-KR" altLang="en-US" sz="1400" dirty="0"/>
              <a:t>중간 크기의 스토어</a:t>
            </a:r>
            <a:endParaRPr kumimoji="1" lang="en-US" altLang="ko-KR" sz="1400" dirty="0"/>
          </a:p>
          <a:p>
            <a:r>
              <a:rPr kumimoji="1" lang="ko-KR" altLang="en-US" sz="1400" dirty="0"/>
              <a:t>평균 판매량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14137</a:t>
            </a:r>
            <a:r>
              <a:rPr kumimoji="1" lang="ko-KR" altLang="en-US" sz="1400" dirty="0"/>
              <a:t> </a:t>
            </a:r>
            <a:endParaRPr lang="en" altLang="ko-Kore-KR" sz="1400" dirty="0"/>
          </a:p>
          <a:p>
            <a:endParaRPr kumimoji="1" lang="en" altLang="ko-KR" sz="1400" dirty="0"/>
          </a:p>
          <a:p>
            <a:r>
              <a:rPr kumimoji="1" lang="ko-KR" altLang="en-US" sz="1400" dirty="0"/>
              <a:t>낮은 크기의 스토어 </a:t>
            </a:r>
            <a:endParaRPr kumimoji="1" lang="en-US" altLang="ko-KR" sz="1400" dirty="0"/>
          </a:p>
          <a:p>
            <a:r>
              <a:rPr kumimoji="1" lang="ko-KR" altLang="en-US" sz="1400" dirty="0"/>
              <a:t>평균 판매량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14998.42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75A930-B513-264B-A9C8-5025B27FA7A0}"/>
              </a:ext>
            </a:extLst>
          </p:cNvPr>
          <p:cNvSpPr txBox="1"/>
          <p:nvPr/>
        </p:nvSpPr>
        <p:spPr>
          <a:xfrm>
            <a:off x="603205" y="4410796"/>
            <a:ext cx="153528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dirty="0" err="1">
                <a:solidFill>
                  <a:srgbClr val="FF0000"/>
                </a:solidFill>
              </a:rPr>
              <a:t>ㅡ</a:t>
            </a:r>
            <a:r>
              <a:rPr kumimoji="1" lang="ko-KR" altLang="en-US" sz="1100" dirty="0"/>
              <a:t> </a:t>
            </a:r>
            <a:r>
              <a:rPr kumimoji="1" lang="en-US" altLang="ko-KR" sz="1100" dirty="0"/>
              <a:t>:</a:t>
            </a:r>
            <a:r>
              <a:rPr kumimoji="1" lang="ko-KR" altLang="en-US" sz="1100" dirty="0"/>
              <a:t> 높은 크기</a:t>
            </a:r>
            <a:r>
              <a:rPr kumimoji="1" lang="en-US" altLang="ko-KR" sz="1100" dirty="0"/>
              <a:t>(15</a:t>
            </a:r>
            <a:r>
              <a:rPr kumimoji="1" lang="ko-KR" altLang="en-US" sz="1100" dirty="0"/>
              <a:t>개</a:t>
            </a:r>
            <a:r>
              <a:rPr kumimoji="1" lang="en-US" altLang="ko-KR" sz="1100" dirty="0"/>
              <a:t>)</a:t>
            </a:r>
          </a:p>
          <a:p>
            <a:r>
              <a:rPr kumimoji="1" lang="ko-KR" altLang="en-US" sz="1100" dirty="0" err="1"/>
              <a:t>ㅡ</a:t>
            </a:r>
            <a:r>
              <a:rPr kumimoji="1" lang="ko-KR" altLang="en-US" sz="1100" dirty="0"/>
              <a:t> </a:t>
            </a:r>
            <a:r>
              <a:rPr kumimoji="1" lang="en-US" altLang="ko-KR" sz="1100" dirty="0"/>
              <a:t>:</a:t>
            </a:r>
            <a:r>
              <a:rPr kumimoji="1" lang="ko-KR" altLang="en-US" sz="1100" dirty="0"/>
              <a:t> 중간 크기</a:t>
            </a:r>
            <a:r>
              <a:rPr kumimoji="1" lang="en-US" altLang="ko-KR" sz="1100" dirty="0"/>
              <a:t>(18</a:t>
            </a:r>
            <a:r>
              <a:rPr kumimoji="1" lang="ko-KR" altLang="en-US" sz="1100" dirty="0"/>
              <a:t>개</a:t>
            </a:r>
            <a:r>
              <a:rPr kumimoji="1" lang="en-US" altLang="ko-KR" sz="1100" dirty="0"/>
              <a:t>)</a:t>
            </a:r>
          </a:p>
          <a:p>
            <a:r>
              <a:rPr kumimoji="1" lang="ko-KR" altLang="en-US" sz="1100" dirty="0" err="1">
                <a:solidFill>
                  <a:srgbClr val="0070C0"/>
                </a:solidFill>
              </a:rPr>
              <a:t>ㅡ</a:t>
            </a:r>
            <a:r>
              <a:rPr kumimoji="1" lang="ko-KR" altLang="en-US" sz="1100" dirty="0"/>
              <a:t> </a:t>
            </a:r>
            <a:r>
              <a:rPr kumimoji="1" lang="en-US" altLang="ko-KR" sz="1100" dirty="0"/>
              <a:t>:</a:t>
            </a:r>
            <a:r>
              <a:rPr kumimoji="1" lang="ko-KR" altLang="en-US" sz="1100" dirty="0"/>
              <a:t> 낮은 크기</a:t>
            </a:r>
            <a:r>
              <a:rPr kumimoji="1" lang="en-US" altLang="ko-KR" sz="1100" dirty="0"/>
              <a:t>(12</a:t>
            </a:r>
            <a:r>
              <a:rPr kumimoji="1" lang="ko-KR" altLang="en-US" sz="1100" dirty="0"/>
              <a:t>개</a:t>
            </a:r>
            <a:r>
              <a:rPr kumimoji="1" lang="en-US" altLang="ko-KR" sz="1100" dirty="0"/>
              <a:t>)</a:t>
            </a:r>
            <a:endParaRPr kumimoji="1" lang="ko-Kore-KR" altLang="en-US" sz="11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64D224-B445-8045-9609-B23B6AC92DCC}"/>
              </a:ext>
            </a:extLst>
          </p:cNvPr>
          <p:cNvSpPr txBox="1"/>
          <p:nvPr/>
        </p:nvSpPr>
        <p:spPr>
          <a:xfrm>
            <a:off x="795522" y="1287863"/>
            <a:ext cx="920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solidFill>
                  <a:srgbClr val="FF0000"/>
                </a:solidFill>
              </a:rPr>
              <a:t>203183.13</a:t>
            </a:r>
            <a:endParaRPr kumimoji="1" lang="ko-Kore-KR" altLang="en-US" sz="1400" dirty="0">
              <a:solidFill>
                <a:srgbClr val="FF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A9C12A-D493-954C-9FB2-2F7337B30FD2}"/>
              </a:ext>
            </a:extLst>
          </p:cNvPr>
          <p:cNvSpPr txBox="1"/>
          <p:nvPr/>
        </p:nvSpPr>
        <p:spPr>
          <a:xfrm>
            <a:off x="335327" y="2278323"/>
            <a:ext cx="920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/>
              <a:t>127342.67</a:t>
            </a:r>
            <a:endParaRPr kumimoji="1" lang="ko-Kore-KR" altLang="en-US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4221D90-4C38-CD4B-8A8B-CB9A1F863EB3}"/>
              </a:ext>
            </a:extLst>
          </p:cNvPr>
          <p:cNvSpPr txBox="1"/>
          <p:nvPr/>
        </p:nvSpPr>
        <p:spPr>
          <a:xfrm>
            <a:off x="716861" y="3118994"/>
            <a:ext cx="6539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solidFill>
                  <a:srgbClr val="0432FF"/>
                </a:solidFill>
              </a:rPr>
              <a:t>43585</a:t>
            </a:r>
            <a:endParaRPr kumimoji="1" lang="ko-Kore-KR" altLang="en-US" sz="1400" dirty="0">
              <a:solidFill>
                <a:srgbClr val="0432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DB6EB59-5540-734F-B77A-4698EEF42AFD}"/>
              </a:ext>
            </a:extLst>
          </p:cNvPr>
          <p:cNvSpPr txBox="1"/>
          <p:nvPr/>
        </p:nvSpPr>
        <p:spPr>
          <a:xfrm>
            <a:off x="5041081" y="4423704"/>
            <a:ext cx="1535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>
                <a:solidFill>
                  <a:srgbClr val="FF000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높은 크기</a:t>
            </a:r>
            <a:endParaRPr kumimoji="1" lang="en-US" altLang="ko-KR" sz="1200" dirty="0"/>
          </a:p>
          <a:p>
            <a:r>
              <a:rPr kumimoji="1" lang="ko-KR" altLang="en-US" sz="1200" dirty="0" err="1"/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중간 크기</a:t>
            </a:r>
            <a:endParaRPr kumimoji="1" lang="en-US" altLang="ko-KR" sz="1200" dirty="0"/>
          </a:p>
          <a:p>
            <a:r>
              <a:rPr kumimoji="1" lang="ko-KR" altLang="en-US" sz="1200" dirty="0" err="1">
                <a:solidFill>
                  <a:srgbClr val="0070C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낮은 크기</a:t>
            </a:r>
            <a:endParaRPr kumimoji="1" lang="ko-Kore-KR" altLang="en-US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613EE5-339D-4E46-8CA3-696F7D542C6B}"/>
              </a:ext>
            </a:extLst>
          </p:cNvPr>
          <p:cNvSpPr txBox="1"/>
          <p:nvPr/>
        </p:nvSpPr>
        <p:spPr>
          <a:xfrm>
            <a:off x="4843579" y="5139892"/>
            <a:ext cx="920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solidFill>
                  <a:srgbClr val="FF0000"/>
                </a:solidFill>
              </a:rPr>
              <a:t>203183.13</a:t>
            </a:r>
            <a:endParaRPr kumimoji="1" lang="ko-Kore-KR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8F30439-0822-4542-BFD5-CBF9E8FAF8CF}"/>
              </a:ext>
            </a:extLst>
          </p:cNvPr>
          <p:cNvSpPr txBox="1"/>
          <p:nvPr/>
        </p:nvSpPr>
        <p:spPr>
          <a:xfrm>
            <a:off x="5013848" y="5689335"/>
            <a:ext cx="920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14137.5</a:t>
            </a:r>
            <a:endParaRPr kumimoji="1" lang="ko-Kore-KR" altLang="en-US" sz="14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3A9AF4-1776-E647-B440-E8B2FDE70460}"/>
              </a:ext>
            </a:extLst>
          </p:cNvPr>
          <p:cNvSpPr txBox="1"/>
          <p:nvPr/>
        </p:nvSpPr>
        <p:spPr>
          <a:xfrm>
            <a:off x="5013847" y="6285892"/>
            <a:ext cx="9203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solidFill>
                  <a:srgbClr val="0432FF"/>
                </a:solidFill>
              </a:rPr>
              <a:t>8292.99</a:t>
            </a:r>
            <a:endParaRPr kumimoji="1" lang="ko-Kore-KR" altLang="en-US" sz="1400" dirty="0">
              <a:solidFill>
                <a:srgbClr val="0432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2669E4-75D8-6AE5-8F06-055B4648C966}"/>
              </a:ext>
            </a:extLst>
          </p:cNvPr>
          <p:cNvSpPr txBox="1"/>
          <p:nvPr/>
        </p:nvSpPr>
        <p:spPr>
          <a:xfrm>
            <a:off x="9165021" y="292571"/>
            <a:ext cx="3026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크기에</a:t>
            </a:r>
            <a:r>
              <a:rPr kumimoji="1" lang="ko-KR" altLang="en-US" dirty="0"/>
              <a:t> 따라 판매량이 다르다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503241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600" dirty="0">
                <a:solidFill>
                  <a:schemeClr val="tx1"/>
                </a:solidFill>
              </a:rPr>
              <a:t>2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판매량에 따른 상점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상점</a:t>
            </a:r>
            <a:r>
              <a:rPr kumimoji="1" lang="ko-Kore-KR" altLang="en-US" dirty="0"/>
              <a:t>별</a:t>
            </a:r>
            <a:r>
              <a:rPr kumimoji="1" lang="ko-KR" altLang="en-US" dirty="0"/>
              <a:t> 특성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09080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BFE57F-2636-6447-850D-F726B405B274}"/>
              </a:ext>
            </a:extLst>
          </p:cNvPr>
          <p:cNvSpPr txBox="1"/>
          <p:nvPr/>
        </p:nvSpPr>
        <p:spPr>
          <a:xfrm>
            <a:off x="1" y="873235"/>
            <a:ext cx="12191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 dirty="0" err="1"/>
              <a:t>상점별</a:t>
            </a:r>
            <a:r>
              <a:rPr kumimoji="1" lang="ko-KR" altLang="en-US" sz="1400" dirty="0"/>
              <a:t> 평균 판매량</a:t>
            </a:r>
            <a:endParaRPr kumimoji="1" lang="ko-Kore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3C4218-3C99-65A2-7EFB-312DD598A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0641"/>
            <a:ext cx="12192000" cy="22741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079A4E8-1A01-92C1-EE83-57F89C66E2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10834"/>
            <a:ext cx="12192000" cy="306349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5C86EC7-FE29-CF17-08B3-18E77BA93EC3}"/>
              </a:ext>
            </a:extLst>
          </p:cNvPr>
          <p:cNvSpPr txBox="1"/>
          <p:nvPr/>
        </p:nvSpPr>
        <p:spPr>
          <a:xfrm>
            <a:off x="0" y="3543427"/>
            <a:ext cx="12191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 dirty="0" err="1"/>
              <a:t>상점별</a:t>
            </a:r>
            <a:r>
              <a:rPr kumimoji="1" lang="ko-KR" altLang="en-US" sz="1400" dirty="0"/>
              <a:t> 총 판매량</a:t>
            </a:r>
            <a:endParaRPr kumimoji="1" lang="ko-Kore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8482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-3426373" y="5255"/>
            <a:ext cx="6852745" cy="685274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3426370" y="3198167"/>
            <a:ext cx="8460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dirty="0" err="1"/>
              <a:t>타입별</a:t>
            </a:r>
            <a:r>
              <a:rPr kumimoji="1" lang="ko-KR" altLang="en-US" sz="2400" dirty="0"/>
              <a:t> 특성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특징 확인</a:t>
            </a:r>
            <a:endParaRPr kumimoji="1" lang="ko-Kore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85942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600" dirty="0">
                <a:solidFill>
                  <a:schemeClr val="tx1"/>
                </a:solidFill>
              </a:rPr>
              <a:t>3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스토어 </a:t>
            </a:r>
            <a:r>
              <a:rPr kumimoji="1" lang="ko-KR" altLang="en-US" sz="3200" dirty="0" err="1"/>
              <a:t>타입별</a:t>
            </a:r>
            <a:r>
              <a:rPr kumimoji="1" lang="ko-KR" altLang="en-US" sz="3200" dirty="0"/>
              <a:t>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타입</a:t>
            </a:r>
            <a:r>
              <a:rPr kumimoji="1" lang="ko-Kore-KR" altLang="en-US" dirty="0"/>
              <a:t>별</a:t>
            </a:r>
            <a:r>
              <a:rPr kumimoji="1" lang="ko-KR" altLang="en-US" dirty="0"/>
              <a:t> 특성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E6564CF-35B2-8A46-9B2B-0F9668ADF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627" y="1306871"/>
            <a:ext cx="10432936" cy="35313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1B1D69C-4EEB-79AF-96D3-2F116CE71656}"/>
              </a:ext>
            </a:extLst>
          </p:cNvPr>
          <p:cNvSpPr txBox="1"/>
          <p:nvPr/>
        </p:nvSpPr>
        <p:spPr>
          <a:xfrm>
            <a:off x="1373253" y="1038598"/>
            <a:ext cx="2921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크기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2EC27-92B4-1A43-89C3-8F570F4B12A0}"/>
              </a:ext>
            </a:extLst>
          </p:cNvPr>
          <p:cNvSpPr txBox="1"/>
          <p:nvPr/>
        </p:nvSpPr>
        <p:spPr>
          <a:xfrm>
            <a:off x="5842423" y="995547"/>
            <a:ext cx="1451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판매량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2751D3-5CFB-2466-F7A3-32E77B6A2CE1}"/>
              </a:ext>
            </a:extLst>
          </p:cNvPr>
          <p:cNvSpPr txBox="1"/>
          <p:nvPr/>
        </p:nvSpPr>
        <p:spPr>
          <a:xfrm>
            <a:off x="9515059" y="977041"/>
            <a:ext cx="1451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기온</a:t>
            </a:r>
            <a:endParaRPr kumimoji="1" lang="ko-Kore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D1A7118-CCEF-A0B1-4377-D5BC8CDE0B3A}"/>
              </a:ext>
            </a:extLst>
          </p:cNvPr>
          <p:cNvSpPr/>
          <p:nvPr/>
        </p:nvSpPr>
        <p:spPr>
          <a:xfrm>
            <a:off x="2690648" y="4381449"/>
            <a:ext cx="287087" cy="28377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5DC2FAC-87FD-CE61-5F13-3798272E4E9C}"/>
              </a:ext>
            </a:extLst>
          </p:cNvPr>
          <p:cNvSpPr/>
          <p:nvPr/>
        </p:nvSpPr>
        <p:spPr>
          <a:xfrm>
            <a:off x="1709408" y="4284592"/>
            <a:ext cx="287087" cy="28377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D5AB0-5EB4-E265-D557-1B1A2484FDBE}"/>
              </a:ext>
            </a:extLst>
          </p:cNvPr>
          <p:cNvSpPr txBox="1"/>
          <p:nvPr/>
        </p:nvSpPr>
        <p:spPr>
          <a:xfrm>
            <a:off x="0" y="5960978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스토어의</a:t>
            </a:r>
            <a:r>
              <a:rPr kumimoji="1" lang="ko-KR" altLang="en-US" dirty="0"/>
              <a:t> 타입은 크기와 관련이 있다</a:t>
            </a:r>
            <a:r>
              <a:rPr kumimoji="1" lang="en-US" altLang="ko-KR" dirty="0"/>
              <a:t>.</a:t>
            </a:r>
          </a:p>
          <a:p>
            <a:pPr algn="ctr"/>
            <a:r>
              <a:rPr kumimoji="1" lang="ko-KR" altLang="en-US" dirty="0"/>
              <a:t>판매량과 기온은 스토어의 타입과 관련이 없다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14" name="아래쪽 화살표[D] 13">
            <a:extLst>
              <a:ext uri="{FF2B5EF4-FFF2-40B4-BE49-F238E27FC236}">
                <a16:creationId xmlns:a16="http://schemas.microsoft.com/office/drawing/2014/main" id="{459ADE42-8225-0768-AB25-989A76AFBEDB}"/>
              </a:ext>
            </a:extLst>
          </p:cNvPr>
          <p:cNvSpPr/>
          <p:nvPr/>
        </p:nvSpPr>
        <p:spPr>
          <a:xfrm>
            <a:off x="5842423" y="5257126"/>
            <a:ext cx="521465" cy="638979"/>
          </a:xfrm>
          <a:prstGeom prst="downArrow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3506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600" dirty="0">
                <a:solidFill>
                  <a:schemeClr val="tx1"/>
                </a:solidFill>
              </a:rPr>
              <a:t>3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스토어 </a:t>
            </a:r>
            <a:r>
              <a:rPr kumimoji="1" lang="ko-KR" altLang="en-US" sz="3200" dirty="0" err="1"/>
              <a:t>타입별</a:t>
            </a:r>
            <a:r>
              <a:rPr kumimoji="1" lang="ko-KR" altLang="en-US" sz="3200" dirty="0"/>
              <a:t>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타입</a:t>
            </a:r>
            <a:r>
              <a:rPr kumimoji="1" lang="ko-Kore-KR" altLang="en-US" dirty="0"/>
              <a:t>별</a:t>
            </a:r>
            <a:r>
              <a:rPr kumimoji="1" lang="ko-KR" altLang="en-US" dirty="0"/>
              <a:t> 특성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B1D69C-4EEB-79AF-96D3-2F116CE71656}"/>
              </a:ext>
            </a:extLst>
          </p:cNvPr>
          <p:cNvSpPr txBox="1"/>
          <p:nvPr/>
        </p:nvSpPr>
        <p:spPr>
          <a:xfrm>
            <a:off x="1307981" y="862139"/>
            <a:ext cx="2921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크기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2EC27-92B4-1A43-89C3-8F570F4B12A0}"/>
              </a:ext>
            </a:extLst>
          </p:cNvPr>
          <p:cNvSpPr txBox="1"/>
          <p:nvPr/>
        </p:nvSpPr>
        <p:spPr>
          <a:xfrm>
            <a:off x="5842423" y="873301"/>
            <a:ext cx="1451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판매량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2751D3-5CFB-2466-F7A3-32E77B6A2CE1}"/>
              </a:ext>
            </a:extLst>
          </p:cNvPr>
          <p:cNvSpPr txBox="1"/>
          <p:nvPr/>
        </p:nvSpPr>
        <p:spPr>
          <a:xfrm>
            <a:off x="9432409" y="859936"/>
            <a:ext cx="1451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기온</a:t>
            </a:r>
            <a:endParaRPr kumimoji="1" lang="ko-Kore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1AA0563-EE0F-2435-CFB5-1E9470980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437" y="1215902"/>
            <a:ext cx="10497126" cy="32673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909D612-9481-A296-B45E-BF5994F9B439}"/>
              </a:ext>
            </a:extLst>
          </p:cNvPr>
          <p:cNvSpPr txBox="1"/>
          <p:nvPr/>
        </p:nvSpPr>
        <p:spPr>
          <a:xfrm>
            <a:off x="5379255" y="448325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타입 변경 후</a:t>
            </a:r>
            <a:endParaRPr kumimoji="1" lang="ko-Kore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732EA8-A1CC-3422-C5D9-6BDF26F21AF8}"/>
              </a:ext>
            </a:extLst>
          </p:cNvPr>
          <p:cNvSpPr txBox="1"/>
          <p:nvPr/>
        </p:nvSpPr>
        <p:spPr>
          <a:xfrm>
            <a:off x="0" y="596097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타입과</a:t>
            </a:r>
            <a:r>
              <a:rPr kumimoji="1" lang="ko-KR" altLang="en-US" dirty="0"/>
              <a:t> 크기의 그래프에서 이상치 제거</a:t>
            </a:r>
            <a:r>
              <a:rPr kumimoji="1" lang="en-US" altLang="ko-KR" dirty="0"/>
              <a:t>(</a:t>
            </a:r>
            <a:r>
              <a:rPr kumimoji="1" lang="ko-KR" altLang="en-US" dirty="0"/>
              <a:t>타입 </a:t>
            </a:r>
            <a:r>
              <a:rPr kumimoji="1" lang="en-US" altLang="ko-KR" dirty="0"/>
              <a:t>C</a:t>
            </a:r>
            <a:r>
              <a:rPr kumimoji="1" lang="ko-KR" altLang="en-US" dirty="0"/>
              <a:t>로 </a:t>
            </a:r>
            <a:r>
              <a:rPr kumimoji="1" lang="ko-KR" altLang="en-US" dirty="0" err="1"/>
              <a:t>넘어감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16" name="아래쪽 화살표[D] 15">
            <a:extLst>
              <a:ext uri="{FF2B5EF4-FFF2-40B4-BE49-F238E27FC236}">
                <a16:creationId xmlns:a16="http://schemas.microsoft.com/office/drawing/2014/main" id="{B248D262-5428-7481-4B37-6C7426D658B1}"/>
              </a:ext>
            </a:extLst>
          </p:cNvPr>
          <p:cNvSpPr/>
          <p:nvPr/>
        </p:nvSpPr>
        <p:spPr>
          <a:xfrm>
            <a:off x="5842423" y="5257126"/>
            <a:ext cx="521465" cy="638979"/>
          </a:xfrm>
          <a:prstGeom prst="downArrow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6002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-3426373" y="5255"/>
            <a:ext cx="6852745" cy="685274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3426370" y="319816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dirty="0"/>
              <a:t>부서별 특성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특징 확인</a:t>
            </a:r>
            <a:endParaRPr kumimoji="1" lang="en-US" altLang="ko-Kore-KR" sz="2400" dirty="0"/>
          </a:p>
          <a:p>
            <a:pPr algn="ctr"/>
            <a:r>
              <a:rPr kumimoji="1" lang="en-US" altLang="ko-KR" sz="800" dirty="0"/>
              <a:t>(</a:t>
            </a:r>
            <a:r>
              <a:rPr kumimoji="1" lang="ko-KR" altLang="en-US" sz="800" dirty="0"/>
              <a:t>정확한 분석을 위해 </a:t>
            </a:r>
            <a:r>
              <a:rPr kumimoji="1" lang="en-US" altLang="ko-KR" sz="800" dirty="0"/>
              <a:t>2011</a:t>
            </a:r>
            <a:r>
              <a:rPr kumimoji="1" lang="ko-KR" altLang="en-US" sz="800" dirty="0"/>
              <a:t>년 데이터만 사용</a:t>
            </a:r>
            <a:r>
              <a:rPr kumimoji="1" lang="en-US" altLang="ko-KR" sz="800" dirty="0"/>
              <a:t>)</a:t>
            </a:r>
            <a:endParaRPr kumimoji="1" lang="ko-Kore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405747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4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부서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아이템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064856-93DC-C530-7AC9-CF3C733BEAE9}"/>
              </a:ext>
            </a:extLst>
          </p:cNvPr>
          <p:cNvSpPr txBox="1"/>
          <p:nvPr/>
        </p:nvSpPr>
        <p:spPr>
          <a:xfrm>
            <a:off x="48305" y="1345584"/>
            <a:ext cx="12091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600" dirty="0"/>
              <a:t>부서별</a:t>
            </a:r>
            <a:r>
              <a:rPr kumimoji="1" lang="ko-KR" altLang="en-US" sz="1600" dirty="0"/>
              <a:t> 분기 판매 추이</a:t>
            </a:r>
            <a:endParaRPr kumimoji="1" lang="en-US" altLang="ko-KR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983474E-C5FA-D96C-D282-367E7F6FD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5" y="1736100"/>
            <a:ext cx="12091142" cy="4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315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4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부서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아이템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064856-93DC-C530-7AC9-CF3C733BEAE9}"/>
              </a:ext>
            </a:extLst>
          </p:cNvPr>
          <p:cNvSpPr txBox="1"/>
          <p:nvPr/>
        </p:nvSpPr>
        <p:spPr>
          <a:xfrm>
            <a:off x="48305" y="1345584"/>
            <a:ext cx="12091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600" dirty="0"/>
              <a:t>부서별</a:t>
            </a:r>
            <a:r>
              <a:rPr kumimoji="1" lang="ko-KR" altLang="en-US" sz="1600" dirty="0"/>
              <a:t> 연간 판매 추이</a:t>
            </a:r>
            <a:endParaRPr kumimoji="1" lang="en-US" altLang="ko-KR" sz="16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F2AE7C7-C4F5-8911-7CE2-1016240A4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36100"/>
            <a:ext cx="12192000" cy="482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67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4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부서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아이템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064856-93DC-C530-7AC9-CF3C733BEAE9}"/>
              </a:ext>
            </a:extLst>
          </p:cNvPr>
          <p:cNvSpPr txBox="1"/>
          <p:nvPr/>
        </p:nvSpPr>
        <p:spPr>
          <a:xfrm>
            <a:off x="48305" y="1345584"/>
            <a:ext cx="12091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600" dirty="0"/>
              <a:t>상점별</a:t>
            </a:r>
            <a:r>
              <a:rPr kumimoji="1" lang="ko-KR" altLang="en-US" sz="1600" dirty="0"/>
              <a:t> 부서 총 판매량</a:t>
            </a:r>
            <a:endParaRPr kumimoji="1" lang="ko-Kore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DC6709-D087-860A-C25C-215C702A1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2991"/>
            <a:ext cx="12192000" cy="44973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9A3A7E-1262-A47C-0397-6FA42D5E2D96}"/>
              </a:ext>
            </a:extLst>
          </p:cNvPr>
          <p:cNvSpPr txBox="1"/>
          <p:nvPr/>
        </p:nvSpPr>
        <p:spPr>
          <a:xfrm>
            <a:off x="7108301" y="4025462"/>
            <a:ext cx="160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solidFill>
                  <a:srgbClr val="FF0000"/>
                </a:solidFill>
              </a:rPr>
              <a:t>HQ</a:t>
            </a:r>
            <a:endParaRPr kumimoji="1" lang="ko-Kore-KR" altLang="en-US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3968DE-9574-84F1-DD8C-1B45A4F230E3}"/>
              </a:ext>
            </a:extLst>
          </p:cNvPr>
          <p:cNvSpPr txBox="1"/>
          <p:nvPr/>
        </p:nvSpPr>
        <p:spPr>
          <a:xfrm>
            <a:off x="7139831" y="4432315"/>
            <a:ext cx="160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solidFill>
                  <a:srgbClr val="0432FF"/>
                </a:solidFill>
              </a:rPr>
              <a:t>LQ</a:t>
            </a:r>
            <a:endParaRPr kumimoji="1" lang="ko-Kore-KR" altLang="en-US" dirty="0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256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4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부서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아이템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064856-93DC-C530-7AC9-CF3C733BEAE9}"/>
              </a:ext>
            </a:extLst>
          </p:cNvPr>
          <p:cNvSpPr txBox="1"/>
          <p:nvPr/>
        </p:nvSpPr>
        <p:spPr>
          <a:xfrm>
            <a:off x="48305" y="1345584"/>
            <a:ext cx="12091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dirty="0"/>
              <a:t>부서별 주간 변동계수</a:t>
            </a:r>
            <a:endParaRPr kumimoji="1" lang="ko-Kore-KR" altLang="en-US" sz="16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35F70B6-1CDB-4EDE-CFF5-B49470B6A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9422"/>
            <a:ext cx="12192000" cy="355915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46ADC2D-341E-4956-7972-06CAF4A90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725" y="5434204"/>
            <a:ext cx="3136900" cy="1092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774CFE1-EE10-063A-0AB1-848A476C1BB6}"/>
              </a:ext>
            </a:extLst>
          </p:cNvPr>
          <p:cNvSpPr txBox="1"/>
          <p:nvPr/>
        </p:nvSpPr>
        <p:spPr>
          <a:xfrm>
            <a:off x="4306727" y="5518989"/>
            <a:ext cx="7032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변동계수</a:t>
            </a:r>
            <a:r>
              <a:rPr kumimoji="1" lang="en-US" altLang="ko-Kore-KR" dirty="0"/>
              <a:t>(CV)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</a:p>
          <a:p>
            <a:r>
              <a:rPr kumimoji="1" lang="ko-KR" altLang="en-US" dirty="0"/>
              <a:t> 상대 표준 </a:t>
            </a:r>
            <a:r>
              <a:rPr kumimoji="1" lang="ko-KR" altLang="en-US" dirty="0" err="1"/>
              <a:t>편차라고도</a:t>
            </a:r>
            <a:r>
              <a:rPr kumimoji="1" lang="ko-KR" altLang="en-US" dirty="0"/>
              <a:t> 하며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평균값을 중심으로 데이터가 얼마나 많이 </a:t>
            </a:r>
            <a:r>
              <a:rPr kumimoji="1" lang="ko-KR" altLang="en-US" dirty="0" err="1"/>
              <a:t>떨어져있는지</a:t>
            </a:r>
            <a:r>
              <a:rPr kumimoji="1" lang="ko-KR" altLang="en-US" dirty="0"/>
              <a:t> 나타내는 지표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06222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1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600" dirty="0"/>
              <a:t>DATA OVERVIEW</a:t>
            </a:r>
            <a:endParaRPr kumimoji="1" lang="ko-Kore-KR" alt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130E-EFA2-DE4D-8465-A260A8AED238}"/>
              </a:ext>
            </a:extLst>
          </p:cNvPr>
          <p:cNvSpPr txBox="1"/>
          <p:nvPr/>
        </p:nvSpPr>
        <p:spPr>
          <a:xfrm>
            <a:off x="211157" y="338736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DATA</a:t>
            </a:r>
            <a:endParaRPr kumimoji="1" lang="ko-Kore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D8C03DA-4574-A24A-A134-FF1FAF82D06D}"/>
              </a:ext>
            </a:extLst>
          </p:cNvPr>
          <p:cNvSpPr/>
          <p:nvPr/>
        </p:nvSpPr>
        <p:spPr>
          <a:xfrm>
            <a:off x="4516916" y="754236"/>
            <a:ext cx="3172857" cy="92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8D1FF8-80C1-9C43-9FFD-37E6DD99D034}"/>
              </a:ext>
            </a:extLst>
          </p:cNvPr>
          <p:cNvSpPr txBox="1"/>
          <p:nvPr/>
        </p:nvSpPr>
        <p:spPr>
          <a:xfrm>
            <a:off x="1" y="128598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부서를 분류하기 위한 분류 기준 판단 및 알고리즘 개발</a:t>
            </a:r>
            <a:endParaRPr kumimoji="1" lang="ko-Kore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6EF6744-66EE-BF47-985F-DFDE1A351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204" y="1823483"/>
            <a:ext cx="6317343" cy="28884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967499-2F2B-D23A-7C18-3617E4F81402}"/>
              </a:ext>
            </a:extLst>
          </p:cNvPr>
          <p:cNvSpPr txBox="1"/>
          <p:nvPr/>
        </p:nvSpPr>
        <p:spPr>
          <a:xfrm>
            <a:off x="-2126" y="5748269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dirty="0"/>
              <a:t>4</a:t>
            </a:r>
            <a:r>
              <a:rPr kumimoji="1" lang="en-US" altLang="ko-KR" dirty="0"/>
              <a:t>5</a:t>
            </a:r>
            <a:r>
              <a:rPr kumimoji="1" lang="ko-KR" altLang="en-US" dirty="0"/>
              <a:t>개 매장의 </a:t>
            </a:r>
            <a:r>
              <a:rPr kumimoji="1" lang="en-US" altLang="ko-KR" dirty="0"/>
              <a:t>81</a:t>
            </a:r>
            <a:r>
              <a:rPr kumimoji="1" lang="ko-KR" altLang="en-US" dirty="0"/>
              <a:t>개 부서에 대한 각종 변수들을 활용하여 부서 분류</a:t>
            </a:r>
            <a:endParaRPr kumimoji="1" lang="ko-Kore-KR" altLang="en-US" dirty="0"/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5EB1AB02-04B5-4847-B1B6-CE0D5A13B7A8}"/>
              </a:ext>
            </a:extLst>
          </p:cNvPr>
          <p:cNvSpPr/>
          <p:nvPr/>
        </p:nvSpPr>
        <p:spPr>
          <a:xfrm>
            <a:off x="5833141" y="4862015"/>
            <a:ext cx="521465" cy="638979"/>
          </a:xfrm>
          <a:prstGeom prst="downArrow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4825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600" dirty="0">
                <a:solidFill>
                  <a:schemeClr val="tx1"/>
                </a:solidFill>
              </a:rPr>
              <a:t>3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각 부서별 수요 특징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</a:t>
            </a:r>
            <a:r>
              <a:rPr kumimoji="1" lang="ko-Kore-KR" altLang="en-US" dirty="0"/>
              <a:t>별</a:t>
            </a:r>
            <a:r>
              <a:rPr kumimoji="1" lang="ko-KR" altLang="en-US" dirty="0"/>
              <a:t> 수요특징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963BEA54-5EE4-8946-9387-54B16EC382D5}"/>
              </a:ext>
            </a:extLst>
          </p:cNvPr>
          <p:cNvGraphicFramePr>
            <a:graphicFrameLocks noGrp="1"/>
          </p:cNvGraphicFramePr>
          <p:nvPr/>
        </p:nvGraphicFramePr>
        <p:xfrm>
          <a:off x="412058" y="1569391"/>
          <a:ext cx="5418666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1017103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77931670"/>
                    </a:ext>
                  </a:extLst>
                </a:gridCol>
              </a:tblGrid>
              <a:tr h="261702"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CV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600" dirty="0"/>
                        <a:t>기준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225173"/>
                  </a:ext>
                </a:extLst>
              </a:tr>
              <a:tr h="261702"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LV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CV &lt; 0.1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151430"/>
                  </a:ext>
                </a:extLst>
              </a:tr>
              <a:tr h="261702"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MV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0.1 &lt; CV &lt; 0.</a:t>
                      </a:r>
                      <a:r>
                        <a:rPr lang="en-US" altLang="ko-KR" sz="1600" dirty="0"/>
                        <a:t>25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034252"/>
                  </a:ext>
                </a:extLst>
              </a:tr>
              <a:tr h="261702"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HV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CV &gt; 0.</a:t>
                      </a:r>
                      <a:r>
                        <a:rPr lang="en-US" altLang="ko-KR" sz="1600" dirty="0"/>
                        <a:t>25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636294"/>
                  </a:ext>
                </a:extLst>
              </a:tr>
            </a:tbl>
          </a:graphicData>
        </a:graphic>
      </p:graphicFrame>
      <p:graphicFrame>
        <p:nvGraphicFramePr>
          <p:cNvPr id="11" name="표 2">
            <a:extLst>
              <a:ext uri="{FF2B5EF4-FFF2-40B4-BE49-F238E27FC236}">
                <a16:creationId xmlns:a16="http://schemas.microsoft.com/office/drawing/2014/main" id="{46070C98-DF39-2642-A002-7B021ADAFE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715956"/>
              </p:ext>
            </p:extLst>
          </p:nvPr>
        </p:nvGraphicFramePr>
        <p:xfrm>
          <a:off x="6399711" y="1569391"/>
          <a:ext cx="5418666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1017103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77931670"/>
                    </a:ext>
                  </a:extLst>
                </a:gridCol>
              </a:tblGrid>
              <a:tr h="261702">
                <a:tc>
                  <a:txBody>
                    <a:bodyPr/>
                    <a:lstStyle/>
                    <a:p>
                      <a:r>
                        <a:rPr lang="ko-KR" altLang="en-US" sz="1600" dirty="0"/>
                        <a:t>전체 판매량</a:t>
                      </a:r>
                      <a:r>
                        <a:rPr lang="en-US" altLang="ko-KR" sz="1600" dirty="0"/>
                        <a:t>(10^7)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600" dirty="0"/>
                        <a:t>기준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225173"/>
                  </a:ext>
                </a:extLst>
              </a:tr>
              <a:tr h="261702"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LQ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Q &lt; 5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151430"/>
                  </a:ext>
                </a:extLst>
              </a:tr>
              <a:tr h="261702"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HQ</a:t>
                      </a:r>
                      <a:endParaRPr lang="ko-Kore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600" dirty="0"/>
                        <a:t>Q &gt; 5</a:t>
                      </a:r>
                      <a:r>
                        <a:rPr lang="en-US" altLang="ko-KR" sz="1600" dirty="0"/>
                        <a:t>.8</a:t>
                      </a:r>
                      <a:endParaRPr lang="ko-Kore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636294"/>
                  </a:ext>
                </a:extLst>
              </a:tr>
            </a:tbl>
          </a:graphicData>
        </a:graphic>
      </p:graphicFrame>
      <p:graphicFrame>
        <p:nvGraphicFramePr>
          <p:cNvPr id="9" name="표 13">
            <a:extLst>
              <a:ext uri="{FF2B5EF4-FFF2-40B4-BE49-F238E27FC236}">
                <a16:creationId xmlns:a16="http://schemas.microsoft.com/office/drawing/2014/main" id="{CD87A09F-5936-1145-80ED-F2B0A4D447DD}"/>
              </a:ext>
            </a:extLst>
          </p:cNvPr>
          <p:cNvGraphicFramePr>
            <a:graphicFrameLocks noGrp="1"/>
          </p:cNvGraphicFramePr>
          <p:nvPr/>
        </p:nvGraphicFramePr>
        <p:xfrm>
          <a:off x="699910" y="3910594"/>
          <a:ext cx="10913522" cy="24552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56761">
                  <a:extLst>
                    <a:ext uri="{9D8B030D-6E8A-4147-A177-3AD203B41FA5}">
                      <a16:colId xmlns:a16="http://schemas.microsoft.com/office/drawing/2014/main" val="2772111128"/>
                    </a:ext>
                  </a:extLst>
                </a:gridCol>
                <a:gridCol w="5456761">
                  <a:extLst>
                    <a:ext uri="{9D8B030D-6E8A-4147-A177-3AD203B41FA5}">
                      <a16:colId xmlns:a16="http://schemas.microsoft.com/office/drawing/2014/main" val="1302344231"/>
                    </a:ext>
                  </a:extLst>
                </a:gridCol>
              </a:tblGrid>
              <a:tr h="910368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solidFill>
                            <a:schemeClr val="tx1"/>
                          </a:solidFill>
                        </a:rPr>
                        <a:t>1,3,5,6,9,14,16,18,23,24,27,28,29,31,32,33,36,41,43,44,45,47,48,51,54,55,56,59,60,67,77,78,82,85,99</a:t>
                      </a:r>
                      <a:endParaRPr lang="ko-Kore-KR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ore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altLang="ko-Kore-KR" sz="2000" dirty="0">
                          <a:solidFill>
                            <a:schemeClr val="tx1"/>
                          </a:solidFill>
                        </a:rPr>
                        <a:t>7,72</a:t>
                      </a:r>
                      <a:endParaRPr lang="ko-Kore-KR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7565002"/>
                  </a:ext>
                </a:extLst>
              </a:tr>
              <a:tr h="910368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solidFill>
                            <a:schemeClr val="tx1"/>
                          </a:solidFill>
                        </a:rPr>
                        <a:t>11,12,17,19,20,21,22,25,26,30,34,35,46,49,50,52,58,65,71,74,83,87,96,98</a:t>
                      </a:r>
                      <a:endParaRPr lang="ko-Kore-KR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ore-KR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altLang="ko-Kore-KR" sz="2000" dirty="0">
                          <a:solidFill>
                            <a:schemeClr val="tx1"/>
                          </a:solidFill>
                        </a:rPr>
                        <a:t>92,94</a:t>
                      </a:r>
                      <a:endParaRPr lang="ko-Kore-KR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591694"/>
                  </a:ext>
                </a:extLst>
              </a:tr>
              <a:tr h="63449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>
                          <a:solidFill>
                            <a:schemeClr val="tx1"/>
                          </a:solidFill>
                        </a:rPr>
                        <a:t>10,37,39,42,79,80,81,97</a:t>
                      </a:r>
                      <a:endParaRPr lang="ko-Kore-KR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000" dirty="0">
                          <a:solidFill>
                            <a:schemeClr val="tx1"/>
                          </a:solidFill>
                        </a:rPr>
                        <a:t>2,4,8,13,38,40,90,91,93,95</a:t>
                      </a:r>
                      <a:endParaRPr lang="ko-Kore-KR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0940643"/>
                  </a:ext>
                </a:extLst>
              </a:tr>
            </a:tbl>
          </a:graphicData>
        </a:graphic>
      </p:graphicFrame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7E1DEEA-F055-024E-B5DF-AE91BE77A859}"/>
              </a:ext>
            </a:extLst>
          </p:cNvPr>
          <p:cNvCxnSpPr>
            <a:cxnSpLocks/>
          </p:cNvCxnSpPr>
          <p:nvPr/>
        </p:nvCxnSpPr>
        <p:spPr>
          <a:xfrm flipV="1">
            <a:off x="682994" y="3451833"/>
            <a:ext cx="0" cy="31552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74C85EC-C404-1E47-9FDB-9CFE7FE8361C}"/>
              </a:ext>
            </a:extLst>
          </p:cNvPr>
          <p:cNvCxnSpPr>
            <a:cxnSpLocks/>
            <a:endCxn id="19" idx="0"/>
          </p:cNvCxnSpPr>
          <p:nvPr/>
        </p:nvCxnSpPr>
        <p:spPr>
          <a:xfrm flipV="1">
            <a:off x="293821" y="6199326"/>
            <a:ext cx="11606693" cy="84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6E93E3-604A-FB4A-BA07-5E17E30FE107}"/>
              </a:ext>
            </a:extLst>
          </p:cNvPr>
          <p:cNvSpPr txBox="1"/>
          <p:nvPr/>
        </p:nvSpPr>
        <p:spPr>
          <a:xfrm>
            <a:off x="445914" y="2840440"/>
            <a:ext cx="1049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/>
              <a:t>CV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1A600B-CBF0-6544-80F3-9DA5088B65AD}"/>
              </a:ext>
            </a:extLst>
          </p:cNvPr>
          <p:cNvSpPr txBox="1"/>
          <p:nvPr/>
        </p:nvSpPr>
        <p:spPr>
          <a:xfrm>
            <a:off x="11613438" y="5524288"/>
            <a:ext cx="10498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/>
              <a:t>Q</a:t>
            </a:r>
            <a:endParaRPr kumimoji="1" lang="ko-Kore-KR" altLang="en-US" sz="4000" dirty="0"/>
          </a:p>
        </p:txBody>
      </p:sp>
      <p:sp>
        <p:nvSpPr>
          <p:cNvPr id="15" name="삼각형 14">
            <a:extLst>
              <a:ext uri="{FF2B5EF4-FFF2-40B4-BE49-F238E27FC236}">
                <a16:creationId xmlns:a16="http://schemas.microsoft.com/office/drawing/2014/main" id="{053437CC-FD5E-DE4E-87AC-F9F7D2E01D7F}"/>
              </a:ext>
            </a:extLst>
          </p:cNvPr>
          <p:cNvSpPr/>
          <p:nvPr/>
        </p:nvSpPr>
        <p:spPr>
          <a:xfrm>
            <a:off x="533407" y="3416105"/>
            <a:ext cx="333008" cy="287076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19" name="삼각형 18">
            <a:extLst>
              <a:ext uri="{FF2B5EF4-FFF2-40B4-BE49-F238E27FC236}">
                <a16:creationId xmlns:a16="http://schemas.microsoft.com/office/drawing/2014/main" id="{25AA1C85-5833-D540-98FE-6E2906961677}"/>
              </a:ext>
            </a:extLst>
          </p:cNvPr>
          <p:cNvSpPr/>
          <p:nvPr/>
        </p:nvSpPr>
        <p:spPr>
          <a:xfrm rot="5400000">
            <a:off x="11590472" y="6055788"/>
            <a:ext cx="333008" cy="287076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8C0E26-BF9F-D24D-9213-2083A69E2D88}"/>
              </a:ext>
            </a:extLst>
          </p:cNvPr>
          <p:cNvSpPr txBox="1"/>
          <p:nvPr/>
        </p:nvSpPr>
        <p:spPr>
          <a:xfrm>
            <a:off x="395141" y="1266910"/>
            <a:ext cx="5418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600" dirty="0"/>
              <a:t>CV : 2011</a:t>
            </a:r>
            <a:r>
              <a:rPr kumimoji="1" lang="ko-KR" altLang="en-US" sz="1600" dirty="0"/>
              <a:t>년 주간 판매량의 변동계수</a:t>
            </a:r>
            <a:endParaRPr kumimoji="1" lang="ko-Kore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84DEBD-7F2B-B040-971A-97363C7A57A6}"/>
              </a:ext>
            </a:extLst>
          </p:cNvPr>
          <p:cNvSpPr txBox="1"/>
          <p:nvPr/>
        </p:nvSpPr>
        <p:spPr>
          <a:xfrm>
            <a:off x="6378195" y="1261697"/>
            <a:ext cx="5418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600" dirty="0"/>
              <a:t>Q : </a:t>
            </a:r>
            <a:r>
              <a:rPr kumimoji="1" lang="en-US" altLang="ko-KR" sz="1600" dirty="0"/>
              <a:t>2011</a:t>
            </a:r>
            <a:r>
              <a:rPr kumimoji="1" lang="ko-KR" altLang="en-US" sz="1600" dirty="0"/>
              <a:t>년 주간 전체 판매량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단위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천만</a:t>
            </a:r>
            <a:r>
              <a:rPr kumimoji="1" lang="en-US" altLang="ko-KR" sz="1600" dirty="0"/>
              <a:t>)</a:t>
            </a:r>
            <a:endParaRPr kumimoji="1" lang="ko-Kore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D97E31-94E9-E802-C143-5EBDA442C415}"/>
              </a:ext>
            </a:extLst>
          </p:cNvPr>
          <p:cNvSpPr txBox="1"/>
          <p:nvPr/>
        </p:nvSpPr>
        <p:spPr>
          <a:xfrm>
            <a:off x="8816596" y="6365829"/>
            <a:ext cx="54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HQ</a:t>
            </a:r>
            <a:endParaRPr kumimoji="1"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46FB80-648C-F368-35FE-5E57300556ED}"/>
              </a:ext>
            </a:extLst>
          </p:cNvPr>
          <p:cNvSpPr txBox="1"/>
          <p:nvPr/>
        </p:nvSpPr>
        <p:spPr>
          <a:xfrm>
            <a:off x="3081866" y="6298637"/>
            <a:ext cx="54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LQ</a:t>
            </a:r>
            <a:endParaRPr kumimoji="1" lang="ko-Kore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962FBD-52BC-ED0E-AEFD-1BD1A7CC1839}"/>
              </a:ext>
            </a:extLst>
          </p:cNvPr>
          <p:cNvSpPr txBox="1"/>
          <p:nvPr/>
        </p:nvSpPr>
        <p:spPr>
          <a:xfrm>
            <a:off x="90278" y="4071798"/>
            <a:ext cx="54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HV</a:t>
            </a:r>
            <a:endParaRPr kumimoji="1" lang="ko-Kore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C20ADBC-67DE-0C30-3A2E-11C3CE816FAC}"/>
              </a:ext>
            </a:extLst>
          </p:cNvPr>
          <p:cNvSpPr txBox="1"/>
          <p:nvPr/>
        </p:nvSpPr>
        <p:spPr>
          <a:xfrm>
            <a:off x="36705" y="5029479"/>
            <a:ext cx="54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MV</a:t>
            </a:r>
            <a:endParaRPr kumimoji="1" lang="ko-Kore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BA238-BB57-30DC-B419-1395FC33A2DA}"/>
              </a:ext>
            </a:extLst>
          </p:cNvPr>
          <p:cNvSpPr txBox="1"/>
          <p:nvPr/>
        </p:nvSpPr>
        <p:spPr>
          <a:xfrm>
            <a:off x="132673" y="5798880"/>
            <a:ext cx="541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LV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590254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4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부서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아이템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FC01D3-C761-170D-76F2-25A48ED2EFB0}"/>
              </a:ext>
            </a:extLst>
          </p:cNvPr>
          <p:cNvSpPr txBox="1"/>
          <p:nvPr/>
        </p:nvSpPr>
        <p:spPr>
          <a:xfrm>
            <a:off x="1499738" y="4622579"/>
            <a:ext cx="1077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1</a:t>
            </a:r>
            <a:r>
              <a:rPr kumimoji="1" lang="ko-KR" altLang="en-US" dirty="0"/>
              <a:t>번 상점</a:t>
            </a:r>
            <a:endParaRPr kumimoji="1" lang="ko-Kore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F105F6-9D08-3FB6-DD9A-8C67843C5337}"/>
              </a:ext>
            </a:extLst>
          </p:cNvPr>
          <p:cNvSpPr txBox="1"/>
          <p:nvPr/>
        </p:nvSpPr>
        <p:spPr>
          <a:xfrm>
            <a:off x="5625719" y="4667600"/>
            <a:ext cx="1077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2</a:t>
            </a:r>
            <a:r>
              <a:rPr kumimoji="1" lang="ko-KR" altLang="en-US" dirty="0"/>
              <a:t>번 상점</a:t>
            </a:r>
            <a:endParaRPr kumimoji="1" lang="ko-Kore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7BC589-476A-C279-B4C5-DF49469A6B43}"/>
              </a:ext>
            </a:extLst>
          </p:cNvPr>
          <p:cNvSpPr txBox="1"/>
          <p:nvPr/>
        </p:nvSpPr>
        <p:spPr>
          <a:xfrm>
            <a:off x="9607015" y="4652872"/>
            <a:ext cx="1077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3</a:t>
            </a:r>
            <a:r>
              <a:rPr kumimoji="1" lang="ko-KR" altLang="en-US" dirty="0"/>
              <a:t>번 상점</a:t>
            </a:r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064856-93DC-C530-7AC9-CF3C733BEAE9}"/>
              </a:ext>
            </a:extLst>
          </p:cNvPr>
          <p:cNvSpPr txBox="1"/>
          <p:nvPr/>
        </p:nvSpPr>
        <p:spPr>
          <a:xfrm>
            <a:off x="46739" y="978849"/>
            <a:ext cx="12091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600" dirty="0"/>
              <a:t>전체</a:t>
            </a:r>
            <a:r>
              <a:rPr kumimoji="1" lang="ko-KR" altLang="en-US" sz="1600" dirty="0"/>
              <a:t> </a:t>
            </a:r>
            <a:r>
              <a:rPr kumimoji="1" lang="ko-Kore-KR" altLang="en-US" sz="1600" dirty="0"/>
              <a:t>상점</a:t>
            </a:r>
            <a:r>
              <a:rPr kumimoji="1" lang="ko-KR" altLang="en-US" sz="1600" dirty="0"/>
              <a:t> 부서 평균 판매량</a:t>
            </a:r>
            <a:endParaRPr kumimoji="1" lang="ko-Kore-KR" altLang="en-US" sz="160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62D453B-2F93-454E-7B20-4CDB23C7C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1313"/>
            <a:ext cx="12192000" cy="324315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E041BEB-90F5-712B-8EC2-A97B6FA8F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20" y="4989848"/>
            <a:ext cx="4001277" cy="177860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8D6807F-36A6-A682-C69E-D25E6BD830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8362" y="4989848"/>
            <a:ext cx="3983866" cy="177860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90C839CF-8C15-113A-E4E6-2606C83384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8803" y="4989846"/>
            <a:ext cx="3983867" cy="177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692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4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부서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아이템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FC01D3-C761-170D-76F2-25A48ED2EFB0}"/>
              </a:ext>
            </a:extLst>
          </p:cNvPr>
          <p:cNvSpPr txBox="1"/>
          <p:nvPr/>
        </p:nvSpPr>
        <p:spPr>
          <a:xfrm>
            <a:off x="1499738" y="4622579"/>
            <a:ext cx="1077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1</a:t>
            </a:r>
            <a:r>
              <a:rPr kumimoji="1" lang="ko-KR" altLang="en-US" dirty="0"/>
              <a:t>번 상점</a:t>
            </a:r>
            <a:endParaRPr kumimoji="1" lang="ko-Kore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F105F6-9D08-3FB6-DD9A-8C67843C5337}"/>
              </a:ext>
            </a:extLst>
          </p:cNvPr>
          <p:cNvSpPr txBox="1"/>
          <p:nvPr/>
        </p:nvSpPr>
        <p:spPr>
          <a:xfrm>
            <a:off x="5625719" y="4667600"/>
            <a:ext cx="1077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2</a:t>
            </a:r>
            <a:r>
              <a:rPr kumimoji="1" lang="ko-KR" altLang="en-US" dirty="0"/>
              <a:t>번 상점</a:t>
            </a:r>
            <a:endParaRPr kumimoji="1" lang="ko-Kore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7BC589-476A-C279-B4C5-DF49469A6B43}"/>
              </a:ext>
            </a:extLst>
          </p:cNvPr>
          <p:cNvSpPr txBox="1"/>
          <p:nvPr/>
        </p:nvSpPr>
        <p:spPr>
          <a:xfrm>
            <a:off x="9607015" y="4652872"/>
            <a:ext cx="1077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3</a:t>
            </a:r>
            <a:r>
              <a:rPr kumimoji="1" lang="ko-KR" altLang="en-US" dirty="0"/>
              <a:t>번 상점</a:t>
            </a:r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064856-93DC-C530-7AC9-CF3C733BEAE9}"/>
              </a:ext>
            </a:extLst>
          </p:cNvPr>
          <p:cNvSpPr txBox="1"/>
          <p:nvPr/>
        </p:nvSpPr>
        <p:spPr>
          <a:xfrm>
            <a:off x="46739" y="978849"/>
            <a:ext cx="120911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dirty="0"/>
              <a:t>전체 상점 주간변동계수</a:t>
            </a:r>
            <a:endParaRPr kumimoji="1" lang="ko-Kore-KR" altLang="en-US" sz="16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F12C074-3EBF-0C78-E1B1-1608FCC4E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0" y="1231313"/>
            <a:ext cx="12127371" cy="324108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DE4A8BE-24DD-DBAC-949B-7CCBABEEA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30" y="4989846"/>
            <a:ext cx="3983866" cy="177860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EDA7191-B9DC-91E9-46D0-6AF397C785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2261" y="4989845"/>
            <a:ext cx="3983867" cy="177860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588304C-92D4-B275-CA74-6AFFF627A4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8802" y="4989845"/>
            <a:ext cx="3983868" cy="177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56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4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부서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아이템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199FA91D-4E4B-28FB-7441-AA746AA295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1903043"/>
              </p:ext>
            </p:extLst>
          </p:nvPr>
        </p:nvGraphicFramePr>
        <p:xfrm>
          <a:off x="819843" y="1706193"/>
          <a:ext cx="10515605" cy="7784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92825">
                  <a:extLst>
                    <a:ext uri="{9D8B030D-6E8A-4147-A177-3AD203B41FA5}">
                      <a16:colId xmlns:a16="http://schemas.microsoft.com/office/drawing/2014/main" val="2495086612"/>
                    </a:ext>
                  </a:extLst>
                </a:gridCol>
                <a:gridCol w="618565">
                  <a:extLst>
                    <a:ext uri="{9D8B030D-6E8A-4147-A177-3AD203B41FA5}">
                      <a16:colId xmlns:a16="http://schemas.microsoft.com/office/drawing/2014/main" val="1544159934"/>
                    </a:ext>
                  </a:extLst>
                </a:gridCol>
                <a:gridCol w="3092825">
                  <a:extLst>
                    <a:ext uri="{9D8B030D-6E8A-4147-A177-3AD203B41FA5}">
                      <a16:colId xmlns:a16="http://schemas.microsoft.com/office/drawing/2014/main" val="739331942"/>
                    </a:ext>
                  </a:extLst>
                </a:gridCol>
                <a:gridCol w="618565">
                  <a:extLst>
                    <a:ext uri="{9D8B030D-6E8A-4147-A177-3AD203B41FA5}">
                      <a16:colId xmlns:a16="http://schemas.microsoft.com/office/drawing/2014/main" val="411201232"/>
                    </a:ext>
                  </a:extLst>
                </a:gridCol>
                <a:gridCol w="3092825">
                  <a:extLst>
                    <a:ext uri="{9D8B030D-6E8A-4147-A177-3AD203B41FA5}">
                      <a16:colId xmlns:a16="http://schemas.microsoft.com/office/drawing/2014/main" val="4250019858"/>
                    </a:ext>
                  </a:extLst>
                </a:gridCol>
              </a:tblGrid>
              <a:tr h="439466"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u="none" strike="noStrike" dirty="0">
                          <a:effectLst/>
                        </a:rPr>
                        <a:t>Type A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u="none" strike="noStrike" dirty="0">
                          <a:effectLst/>
                        </a:rPr>
                        <a:t>Type B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u="none" strike="noStrike" dirty="0">
                          <a:effectLst/>
                        </a:rPr>
                        <a:t>Type C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extLst>
                  <a:ext uri="{0D108BD9-81ED-4DB2-BD59-A6C34878D82A}">
                    <a16:rowId xmlns:a16="http://schemas.microsoft.com/office/drawing/2014/main" val="2558941078"/>
                  </a:ext>
                </a:extLst>
              </a:tr>
              <a:tr h="339017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Type A </a:t>
                      </a:r>
                      <a:r>
                        <a:rPr lang="ko-KR" altLang="en-US" sz="1200" u="none" strike="noStrike" dirty="0">
                          <a:effectLst/>
                        </a:rPr>
                        <a:t>정확도 </a:t>
                      </a:r>
                      <a:r>
                        <a:rPr lang="en-US" altLang="ko-KR" sz="1200" u="none" strike="noStrike" dirty="0">
                          <a:effectLst/>
                        </a:rPr>
                        <a:t>: 96%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Type B </a:t>
                      </a:r>
                      <a:r>
                        <a:rPr lang="ko-KR" altLang="en-US" sz="1200" u="none" strike="noStrike" dirty="0">
                          <a:effectLst/>
                        </a:rPr>
                        <a:t>정확도 </a:t>
                      </a:r>
                      <a:r>
                        <a:rPr lang="en-US" altLang="ko-KR" sz="1200" u="none" strike="noStrike" dirty="0">
                          <a:effectLst/>
                        </a:rPr>
                        <a:t>: 86%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Type C </a:t>
                      </a:r>
                      <a:r>
                        <a:rPr lang="ko-KR" altLang="en-US" sz="1200" u="none" strike="noStrike" dirty="0">
                          <a:effectLst/>
                        </a:rPr>
                        <a:t>정확도 </a:t>
                      </a:r>
                      <a:r>
                        <a:rPr lang="en-US" altLang="ko-KR" sz="1200" u="none" strike="noStrike" dirty="0">
                          <a:effectLst/>
                        </a:rPr>
                        <a:t>: 83%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extLst>
                  <a:ext uri="{0D108BD9-81ED-4DB2-BD59-A6C34878D82A}">
                    <a16:rowId xmlns:a16="http://schemas.microsoft.com/office/drawing/2014/main" val="250575270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3FA2D8F-78C1-EDAF-B324-A1DE9C898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009761"/>
              </p:ext>
            </p:extLst>
          </p:nvPr>
        </p:nvGraphicFramePr>
        <p:xfrm>
          <a:off x="854430" y="3406562"/>
          <a:ext cx="10515602" cy="7654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92824">
                  <a:extLst>
                    <a:ext uri="{9D8B030D-6E8A-4147-A177-3AD203B41FA5}">
                      <a16:colId xmlns:a16="http://schemas.microsoft.com/office/drawing/2014/main" val="1671905583"/>
                    </a:ext>
                  </a:extLst>
                </a:gridCol>
                <a:gridCol w="618565">
                  <a:extLst>
                    <a:ext uri="{9D8B030D-6E8A-4147-A177-3AD203B41FA5}">
                      <a16:colId xmlns:a16="http://schemas.microsoft.com/office/drawing/2014/main" val="849345747"/>
                    </a:ext>
                  </a:extLst>
                </a:gridCol>
                <a:gridCol w="3092824">
                  <a:extLst>
                    <a:ext uri="{9D8B030D-6E8A-4147-A177-3AD203B41FA5}">
                      <a16:colId xmlns:a16="http://schemas.microsoft.com/office/drawing/2014/main" val="2426880034"/>
                    </a:ext>
                  </a:extLst>
                </a:gridCol>
                <a:gridCol w="618565">
                  <a:extLst>
                    <a:ext uri="{9D8B030D-6E8A-4147-A177-3AD203B41FA5}">
                      <a16:colId xmlns:a16="http://schemas.microsoft.com/office/drawing/2014/main" val="845934798"/>
                    </a:ext>
                  </a:extLst>
                </a:gridCol>
                <a:gridCol w="3092824">
                  <a:extLst>
                    <a:ext uri="{9D8B030D-6E8A-4147-A177-3AD203B41FA5}">
                      <a16:colId xmlns:a16="http://schemas.microsoft.com/office/drawing/2014/main" val="2199683779"/>
                    </a:ext>
                  </a:extLst>
                </a:gridCol>
              </a:tblGrid>
              <a:tr h="404838"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u="none" strike="noStrike" dirty="0">
                          <a:effectLst/>
                        </a:rPr>
                        <a:t>Type A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u="none" strike="noStrike" dirty="0">
                          <a:effectLst/>
                        </a:rPr>
                        <a:t>Type B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u="none" strike="noStrike" dirty="0">
                          <a:effectLst/>
                        </a:rPr>
                        <a:t>Type C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extLst>
                  <a:ext uri="{0D108BD9-81ED-4DB2-BD59-A6C34878D82A}">
                    <a16:rowId xmlns:a16="http://schemas.microsoft.com/office/drawing/2014/main" val="3682262180"/>
                  </a:ext>
                </a:extLst>
              </a:tr>
              <a:tr h="360564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Type A </a:t>
                      </a:r>
                      <a:r>
                        <a:rPr lang="ko-KR" altLang="en-US" sz="1200" u="none" strike="noStrike" dirty="0">
                          <a:effectLst/>
                        </a:rPr>
                        <a:t>정확도 </a:t>
                      </a:r>
                      <a:r>
                        <a:rPr lang="en-US" altLang="ko-KR" sz="1200" u="none" strike="noStrike" dirty="0">
                          <a:effectLst/>
                        </a:rPr>
                        <a:t>: 76%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Type B </a:t>
                      </a:r>
                      <a:r>
                        <a:rPr lang="ko-KR" altLang="en-US" sz="1200" u="none" strike="noStrike" dirty="0">
                          <a:effectLst/>
                        </a:rPr>
                        <a:t>정확도 </a:t>
                      </a:r>
                      <a:r>
                        <a:rPr lang="en-US" altLang="ko-KR" sz="1200" u="none" strike="noStrike" dirty="0">
                          <a:effectLst/>
                        </a:rPr>
                        <a:t>: 64%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Type C </a:t>
                      </a:r>
                      <a:r>
                        <a:rPr lang="ko-KR" altLang="en-US" sz="1200" u="none" strike="noStrike" dirty="0">
                          <a:effectLst/>
                        </a:rPr>
                        <a:t>정확도 </a:t>
                      </a:r>
                      <a:r>
                        <a:rPr lang="en-US" altLang="ko-KR" sz="1200" u="none" strike="noStrike" dirty="0">
                          <a:effectLst/>
                        </a:rPr>
                        <a:t>: 63%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extLst>
                  <a:ext uri="{0D108BD9-81ED-4DB2-BD59-A6C34878D82A}">
                    <a16:rowId xmlns:a16="http://schemas.microsoft.com/office/drawing/2014/main" val="16519105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7114651-31FB-B4B9-04A7-62D809A2E48E}"/>
              </a:ext>
            </a:extLst>
          </p:cNvPr>
          <p:cNvSpPr txBox="1"/>
          <p:nvPr/>
        </p:nvSpPr>
        <p:spPr>
          <a:xfrm>
            <a:off x="0" y="136651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전체</a:t>
            </a:r>
            <a:r>
              <a:rPr kumimoji="1" lang="ko-KR" altLang="en-US" dirty="0"/>
              <a:t> 판매량</a:t>
            </a:r>
            <a:r>
              <a:rPr kumimoji="1" lang="en-US" altLang="ko-KR" dirty="0"/>
              <a:t>(LQ,HQ)</a:t>
            </a:r>
            <a:r>
              <a:rPr kumimoji="1" lang="ko-KR" altLang="en-US" dirty="0"/>
              <a:t> 정확도</a:t>
            </a:r>
            <a:endParaRPr kumimoji="1" lang="ko-Kore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6006979-D62F-F5D1-574E-EF8DCEA5B54D}"/>
              </a:ext>
            </a:extLst>
          </p:cNvPr>
          <p:cNvSpPr txBox="1"/>
          <p:nvPr/>
        </p:nvSpPr>
        <p:spPr>
          <a:xfrm>
            <a:off x="0" y="3053161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주간 변동계수</a:t>
            </a:r>
            <a:r>
              <a:rPr kumimoji="1" lang="en-US" altLang="ko-KR" dirty="0"/>
              <a:t>(LV,MV,HV)</a:t>
            </a:r>
            <a:r>
              <a:rPr kumimoji="1" lang="ko-KR" altLang="en-US" dirty="0"/>
              <a:t> 정확도</a:t>
            </a:r>
            <a:endParaRPr kumimoji="1" lang="ko-Kore-KR" altLang="en-US" dirty="0"/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3CE44DAC-62BD-DAB2-06F1-4F628B0499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984110"/>
              </p:ext>
            </p:extLst>
          </p:nvPr>
        </p:nvGraphicFramePr>
        <p:xfrm>
          <a:off x="854430" y="5106226"/>
          <a:ext cx="10515602" cy="7654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92824">
                  <a:extLst>
                    <a:ext uri="{9D8B030D-6E8A-4147-A177-3AD203B41FA5}">
                      <a16:colId xmlns:a16="http://schemas.microsoft.com/office/drawing/2014/main" val="1671905583"/>
                    </a:ext>
                  </a:extLst>
                </a:gridCol>
                <a:gridCol w="618565">
                  <a:extLst>
                    <a:ext uri="{9D8B030D-6E8A-4147-A177-3AD203B41FA5}">
                      <a16:colId xmlns:a16="http://schemas.microsoft.com/office/drawing/2014/main" val="849345747"/>
                    </a:ext>
                  </a:extLst>
                </a:gridCol>
                <a:gridCol w="3092824">
                  <a:extLst>
                    <a:ext uri="{9D8B030D-6E8A-4147-A177-3AD203B41FA5}">
                      <a16:colId xmlns:a16="http://schemas.microsoft.com/office/drawing/2014/main" val="2426880034"/>
                    </a:ext>
                  </a:extLst>
                </a:gridCol>
                <a:gridCol w="618565">
                  <a:extLst>
                    <a:ext uri="{9D8B030D-6E8A-4147-A177-3AD203B41FA5}">
                      <a16:colId xmlns:a16="http://schemas.microsoft.com/office/drawing/2014/main" val="845934798"/>
                    </a:ext>
                  </a:extLst>
                </a:gridCol>
                <a:gridCol w="3092824">
                  <a:extLst>
                    <a:ext uri="{9D8B030D-6E8A-4147-A177-3AD203B41FA5}">
                      <a16:colId xmlns:a16="http://schemas.microsoft.com/office/drawing/2014/main" val="2199683779"/>
                    </a:ext>
                  </a:extLst>
                </a:gridCol>
              </a:tblGrid>
              <a:tr h="404838"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u="none" strike="noStrike" dirty="0">
                          <a:effectLst/>
                        </a:rPr>
                        <a:t>Type A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u="none" strike="noStrike" dirty="0">
                          <a:effectLst/>
                        </a:rPr>
                        <a:t>Type B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600" u="none" strike="noStrike" dirty="0">
                          <a:effectLst/>
                        </a:rPr>
                        <a:t>Type C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extLst>
                  <a:ext uri="{0D108BD9-81ED-4DB2-BD59-A6C34878D82A}">
                    <a16:rowId xmlns:a16="http://schemas.microsoft.com/office/drawing/2014/main" val="3682262180"/>
                  </a:ext>
                </a:extLst>
              </a:tr>
              <a:tr h="360564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Type A </a:t>
                      </a:r>
                      <a:r>
                        <a:rPr lang="ko-KR" altLang="en-US" sz="1200" u="none" strike="noStrike" dirty="0">
                          <a:effectLst/>
                        </a:rPr>
                        <a:t>정확도 </a:t>
                      </a:r>
                      <a:r>
                        <a:rPr lang="en-US" altLang="ko-KR" sz="1200" u="none" strike="noStrike" dirty="0">
                          <a:effectLst/>
                        </a:rPr>
                        <a:t>: 73%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Type B </a:t>
                      </a:r>
                      <a:r>
                        <a:rPr lang="ko-KR" altLang="en-US" sz="1200" u="none" strike="noStrike" dirty="0">
                          <a:effectLst/>
                        </a:rPr>
                        <a:t>정확도 </a:t>
                      </a:r>
                      <a:r>
                        <a:rPr lang="en-US" altLang="ko-KR" sz="1200" u="none" strike="noStrike" dirty="0">
                          <a:effectLst/>
                        </a:rPr>
                        <a:t>: 56%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ore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 dirty="0">
                          <a:effectLst/>
                        </a:rPr>
                        <a:t>Type C </a:t>
                      </a:r>
                      <a:r>
                        <a:rPr lang="ko-KR" altLang="en-US" sz="1200" u="none" strike="noStrike" dirty="0">
                          <a:effectLst/>
                        </a:rPr>
                        <a:t>정확도 </a:t>
                      </a:r>
                      <a:r>
                        <a:rPr lang="en-US" altLang="ko-KR" sz="1200" u="none" strike="noStrike" dirty="0">
                          <a:effectLst/>
                        </a:rPr>
                        <a:t>: 54%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6186" marR="6186" marT="6186" marB="0" anchor="ctr"/>
                </a:tc>
                <a:extLst>
                  <a:ext uri="{0D108BD9-81ED-4DB2-BD59-A6C34878D82A}">
                    <a16:rowId xmlns:a16="http://schemas.microsoft.com/office/drawing/2014/main" val="165191058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DB5E7A54-2F5C-2756-763D-C9F1EC37F354}"/>
              </a:ext>
            </a:extLst>
          </p:cNvPr>
          <p:cNvSpPr txBox="1"/>
          <p:nvPr/>
        </p:nvSpPr>
        <p:spPr>
          <a:xfrm>
            <a:off x="0" y="475282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전체 판매량 </a:t>
            </a:r>
            <a:r>
              <a:rPr kumimoji="1" lang="en-US" altLang="ko-KR" dirty="0"/>
              <a:t>+</a:t>
            </a:r>
            <a:r>
              <a:rPr kumimoji="1" lang="ko-KR" altLang="en-US" dirty="0"/>
              <a:t> 주간 변동계수</a:t>
            </a:r>
            <a:r>
              <a:rPr kumimoji="1" lang="en-US" altLang="ko-KR" dirty="0"/>
              <a:t>(Q,CV)</a:t>
            </a:r>
            <a:r>
              <a:rPr kumimoji="1" lang="ko-KR" altLang="en-US" dirty="0"/>
              <a:t> 정확도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31781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4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부서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부서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아이템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54236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7718CEC-6245-6D83-3A8F-C04971718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76" y="1412160"/>
            <a:ext cx="5686097" cy="37886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51553F-B64F-FB11-234A-177153513406}"/>
              </a:ext>
            </a:extLst>
          </p:cNvPr>
          <p:cNvSpPr txBox="1"/>
          <p:nvPr/>
        </p:nvSpPr>
        <p:spPr>
          <a:xfrm>
            <a:off x="336330" y="1144753"/>
            <a:ext cx="5473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100" dirty="0"/>
              <a:t>평균보다 높은 판매량을 보이는 </a:t>
            </a:r>
            <a:r>
              <a:rPr kumimoji="1" lang="ko-KR" altLang="en-US" sz="1100" dirty="0" err="1"/>
              <a:t>상점들에서의</a:t>
            </a:r>
            <a:r>
              <a:rPr kumimoji="1" lang="ko-KR" altLang="en-US" sz="1100" dirty="0"/>
              <a:t> 높은 판매량을 보이는 부서의 정확성</a:t>
            </a:r>
            <a:endParaRPr kumimoji="1" lang="ko-Kore-KR" altLang="en-US" sz="11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8C7D16-3D4D-C855-6F34-1847BF2E36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5018" y="1412159"/>
            <a:ext cx="5686097" cy="37886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FC97797-75F3-F06F-97FF-72254D137453}"/>
              </a:ext>
            </a:extLst>
          </p:cNvPr>
          <p:cNvSpPr txBox="1"/>
          <p:nvPr/>
        </p:nvSpPr>
        <p:spPr>
          <a:xfrm>
            <a:off x="6558455" y="1144753"/>
            <a:ext cx="54726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100" dirty="0"/>
              <a:t>평균보다 낮은 판매량을 보이는 </a:t>
            </a:r>
            <a:r>
              <a:rPr kumimoji="1" lang="ko-KR" altLang="en-US" sz="1100" dirty="0" err="1"/>
              <a:t>상점들에서의</a:t>
            </a:r>
            <a:r>
              <a:rPr kumimoji="1" lang="ko-KR" altLang="en-US" sz="1100" dirty="0"/>
              <a:t> 낮은 판매량을 보이는 부서의 정확성</a:t>
            </a:r>
            <a:endParaRPr kumimoji="1" lang="ko-Kore-KR" alt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6730FE-1214-D4FA-3C05-D240F8228897}"/>
              </a:ext>
            </a:extLst>
          </p:cNvPr>
          <p:cNvSpPr txBox="1"/>
          <p:nvPr/>
        </p:nvSpPr>
        <p:spPr>
          <a:xfrm>
            <a:off x="1755228" y="5686097"/>
            <a:ext cx="9091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dirty="0"/>
              <a:t>평균보다</a:t>
            </a:r>
            <a:r>
              <a:rPr kumimoji="1" lang="ko-KR" altLang="en-US" sz="1400" dirty="0"/>
              <a:t> </a:t>
            </a:r>
            <a:r>
              <a:rPr kumimoji="1" lang="ko-Kore-KR" altLang="en-US" sz="1400" dirty="0"/>
              <a:t>높은</a:t>
            </a:r>
            <a:r>
              <a:rPr kumimoji="1" lang="ko-KR" altLang="en-US" sz="1400" dirty="0"/>
              <a:t> 판매량을 가진 상점에서 높은 판매량을 보이는 부서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아이템</a:t>
            </a:r>
            <a:r>
              <a:rPr kumimoji="1" lang="en-US" altLang="ko-KR" sz="1400" dirty="0"/>
              <a:t>)</a:t>
            </a:r>
            <a:r>
              <a:rPr kumimoji="1" lang="ko-KR" altLang="en-US" sz="1400" dirty="0"/>
              <a:t>에 대한 분류의 정확성은 높다</a:t>
            </a:r>
            <a:r>
              <a:rPr kumimoji="1" lang="en-US" altLang="ko-KR" sz="1400" dirty="0"/>
              <a:t>.</a:t>
            </a:r>
          </a:p>
          <a:p>
            <a:r>
              <a:rPr kumimoji="1" lang="ko-KR" altLang="en-US" sz="1400" dirty="0"/>
              <a:t>평균보다 낮은 판매량을 가진 상점에서 낮은 판매량을 보이는 부서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아이템</a:t>
            </a:r>
            <a:r>
              <a:rPr kumimoji="1" lang="en-US" altLang="ko-KR" sz="1400" dirty="0"/>
              <a:t>)</a:t>
            </a:r>
            <a:r>
              <a:rPr kumimoji="1" lang="ko-KR" altLang="en-US" sz="1400" dirty="0"/>
              <a:t>에 대한 분류의 정확성은 낮다</a:t>
            </a:r>
            <a:r>
              <a:rPr kumimoji="1" lang="en-US" altLang="ko-KR" sz="1400" dirty="0"/>
              <a:t>.</a:t>
            </a:r>
            <a:endParaRPr kumimoji="1" lang="ko-Kore-KR" altLang="en-US" sz="1400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01E25598-DFCE-4902-285E-53CEB2DD7FE4}"/>
              </a:ext>
            </a:extLst>
          </p:cNvPr>
          <p:cNvSpPr/>
          <p:nvPr/>
        </p:nvSpPr>
        <p:spPr>
          <a:xfrm>
            <a:off x="1755228" y="580171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A1500DE-A833-8408-28FB-CB2E7EE9EC71}"/>
              </a:ext>
            </a:extLst>
          </p:cNvPr>
          <p:cNvSpPr/>
          <p:nvPr/>
        </p:nvSpPr>
        <p:spPr>
          <a:xfrm>
            <a:off x="1765738" y="6005513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59147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1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600" dirty="0"/>
              <a:t>DATA OVERVIEW</a:t>
            </a:r>
            <a:endParaRPr kumimoji="1" lang="ko-Kore-KR" alt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130E-EFA2-DE4D-8465-A260A8AED238}"/>
              </a:ext>
            </a:extLst>
          </p:cNvPr>
          <p:cNvSpPr txBox="1"/>
          <p:nvPr/>
        </p:nvSpPr>
        <p:spPr>
          <a:xfrm>
            <a:off x="211157" y="338736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DATA</a:t>
            </a:r>
            <a:endParaRPr kumimoji="1" lang="ko-Kore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D8C03DA-4574-A24A-A134-FF1FAF82D06D}"/>
              </a:ext>
            </a:extLst>
          </p:cNvPr>
          <p:cNvSpPr/>
          <p:nvPr/>
        </p:nvSpPr>
        <p:spPr>
          <a:xfrm>
            <a:off x="4516916" y="754236"/>
            <a:ext cx="3172857" cy="92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19CCDF3B-CC80-F64C-8907-968F44850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57" y="1821934"/>
            <a:ext cx="4382877" cy="395411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FEFA4AC-8EC7-7141-883C-F35A1BEE51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6916" y="1263715"/>
            <a:ext cx="7675084" cy="253527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A20330CC-E8BD-8144-9542-C1BE05A83A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6916" y="4121621"/>
            <a:ext cx="7675084" cy="253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77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1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600" dirty="0"/>
              <a:t>DATA MERGE</a:t>
            </a:r>
            <a:endParaRPr kumimoji="1" lang="ko-Kore-KR" alt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130E-EFA2-DE4D-8465-A260A8AED238}"/>
              </a:ext>
            </a:extLst>
          </p:cNvPr>
          <p:cNvSpPr txBox="1"/>
          <p:nvPr/>
        </p:nvSpPr>
        <p:spPr>
          <a:xfrm>
            <a:off x="660961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데이터 전처리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A1CC5DF-6CCC-A845-9C6F-36528D66F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66" y="1753234"/>
            <a:ext cx="8033133" cy="161350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3188D45-5EF0-DC42-A4E7-A9A0080AB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8300" y="1753234"/>
            <a:ext cx="2216227" cy="1613501"/>
          </a:xfrm>
          <a:prstGeom prst="rect">
            <a:avLst/>
          </a:prstGeom>
        </p:spPr>
      </p:pic>
      <p:sp>
        <p:nvSpPr>
          <p:cNvPr id="11" name="더하기 10">
            <a:extLst>
              <a:ext uri="{FF2B5EF4-FFF2-40B4-BE49-F238E27FC236}">
                <a16:creationId xmlns:a16="http://schemas.microsoft.com/office/drawing/2014/main" id="{BB1A9DC4-6B67-1E49-9988-55A1B7FEA07E}"/>
              </a:ext>
            </a:extLst>
          </p:cNvPr>
          <p:cNvSpPr/>
          <p:nvPr/>
        </p:nvSpPr>
        <p:spPr>
          <a:xfrm>
            <a:off x="8184123" y="1996746"/>
            <a:ext cx="1013552" cy="1126475"/>
          </a:xfrm>
          <a:prstGeom prst="mathPlus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D0E2FCFF-4D58-C543-847B-79FEC67708CD}"/>
              </a:ext>
            </a:extLst>
          </p:cNvPr>
          <p:cNvSpPr/>
          <p:nvPr/>
        </p:nvSpPr>
        <p:spPr>
          <a:xfrm>
            <a:off x="5574535" y="3547431"/>
            <a:ext cx="521465" cy="638979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DB01EB20-C378-6349-995C-E8895E49BAC4}"/>
              </a:ext>
            </a:extLst>
          </p:cNvPr>
          <p:cNvSpPr/>
          <p:nvPr/>
        </p:nvSpPr>
        <p:spPr>
          <a:xfrm>
            <a:off x="286439" y="1753234"/>
            <a:ext cx="451691" cy="15958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1FE7FC3D-E833-3E44-933B-6E348EA48258}"/>
              </a:ext>
            </a:extLst>
          </p:cNvPr>
          <p:cNvSpPr/>
          <p:nvPr/>
        </p:nvSpPr>
        <p:spPr>
          <a:xfrm>
            <a:off x="9593856" y="1762036"/>
            <a:ext cx="497595" cy="15958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5A2A13D-C7AB-8D48-8D4B-0418175033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4272" y="4404124"/>
            <a:ext cx="9681990" cy="1879218"/>
          </a:xfrm>
          <a:prstGeom prst="rect">
            <a:avLst/>
          </a:prstGeom>
        </p:spPr>
      </p:pic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F0649B91-1AAB-2E4A-A1F5-BBC537275ABD}"/>
              </a:ext>
            </a:extLst>
          </p:cNvPr>
          <p:cNvSpPr/>
          <p:nvPr/>
        </p:nvSpPr>
        <p:spPr>
          <a:xfrm>
            <a:off x="9683828" y="4365733"/>
            <a:ext cx="977634" cy="1956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D8C03DA-4574-A24A-A134-FF1FAF82D06D}"/>
              </a:ext>
            </a:extLst>
          </p:cNvPr>
          <p:cNvSpPr/>
          <p:nvPr/>
        </p:nvSpPr>
        <p:spPr>
          <a:xfrm>
            <a:off x="4760835" y="754236"/>
            <a:ext cx="266608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7688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1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600" dirty="0"/>
              <a:t>DATA MERGE</a:t>
            </a:r>
            <a:endParaRPr kumimoji="1" lang="ko-Kore-KR" alt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1E130E-EFA2-DE4D-8465-A260A8AED238}"/>
              </a:ext>
            </a:extLst>
          </p:cNvPr>
          <p:cNvSpPr txBox="1"/>
          <p:nvPr/>
        </p:nvSpPr>
        <p:spPr>
          <a:xfrm>
            <a:off x="660960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데이터 전처리</a:t>
            </a:r>
            <a:endParaRPr kumimoji="1" lang="ko-Kore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BDC90D3-BF1B-C94B-9DB3-12E67DAA5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397" y="1910920"/>
            <a:ext cx="4533900" cy="1956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99A6AEF-F1EC-124C-B9EA-C618631AF6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897" y="1910920"/>
            <a:ext cx="6167785" cy="1956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76FDF11-96A3-1C47-98D9-82ECE789F7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897" y="4725421"/>
            <a:ext cx="11699400" cy="1641815"/>
          </a:xfrm>
          <a:prstGeom prst="rect">
            <a:avLst/>
          </a:prstGeom>
        </p:spPr>
      </p:pic>
      <p:sp>
        <p:nvSpPr>
          <p:cNvPr id="17" name="더하기 16">
            <a:extLst>
              <a:ext uri="{FF2B5EF4-FFF2-40B4-BE49-F238E27FC236}">
                <a16:creationId xmlns:a16="http://schemas.microsoft.com/office/drawing/2014/main" id="{249220D6-2E62-7941-8F47-D97AF9630BF2}"/>
              </a:ext>
            </a:extLst>
          </p:cNvPr>
          <p:cNvSpPr/>
          <p:nvPr/>
        </p:nvSpPr>
        <p:spPr>
          <a:xfrm>
            <a:off x="6307845" y="2325682"/>
            <a:ext cx="1013552" cy="1126475"/>
          </a:xfrm>
          <a:prstGeom prst="mathPlus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아래쪽 화살표[D] 17">
            <a:extLst>
              <a:ext uri="{FF2B5EF4-FFF2-40B4-BE49-F238E27FC236}">
                <a16:creationId xmlns:a16="http://schemas.microsoft.com/office/drawing/2014/main" id="{86AA8EB2-43F6-5447-936A-4CEAEEBA3394}"/>
              </a:ext>
            </a:extLst>
          </p:cNvPr>
          <p:cNvSpPr/>
          <p:nvPr/>
        </p:nvSpPr>
        <p:spPr>
          <a:xfrm>
            <a:off x="5574535" y="3965664"/>
            <a:ext cx="521465" cy="638979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45B8E38D-034A-B84A-B3E7-03201134F0BC}"/>
              </a:ext>
            </a:extLst>
          </p:cNvPr>
          <p:cNvSpPr/>
          <p:nvPr/>
        </p:nvSpPr>
        <p:spPr>
          <a:xfrm>
            <a:off x="242283" y="1910920"/>
            <a:ext cx="826353" cy="1956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모서리가 둥근 직사각형 19">
            <a:extLst>
              <a:ext uri="{FF2B5EF4-FFF2-40B4-BE49-F238E27FC236}">
                <a16:creationId xmlns:a16="http://schemas.microsoft.com/office/drawing/2014/main" id="{460B704D-1A15-AC4E-9E81-B11877122D4C}"/>
              </a:ext>
            </a:extLst>
          </p:cNvPr>
          <p:cNvSpPr/>
          <p:nvPr/>
        </p:nvSpPr>
        <p:spPr>
          <a:xfrm>
            <a:off x="7621837" y="1910920"/>
            <a:ext cx="563696" cy="1956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1F11A417-6379-4C40-AA54-42AE67F06D48}"/>
              </a:ext>
            </a:extLst>
          </p:cNvPr>
          <p:cNvSpPr/>
          <p:nvPr/>
        </p:nvSpPr>
        <p:spPr>
          <a:xfrm>
            <a:off x="8702407" y="1910920"/>
            <a:ext cx="1025487" cy="1956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모서리가 둥근 직사각형 21">
            <a:extLst>
              <a:ext uri="{FF2B5EF4-FFF2-40B4-BE49-F238E27FC236}">
                <a16:creationId xmlns:a16="http://schemas.microsoft.com/office/drawing/2014/main" id="{3418C0D6-58A2-E345-AE52-26319DB17DDA}"/>
              </a:ext>
            </a:extLst>
          </p:cNvPr>
          <p:cNvSpPr/>
          <p:nvPr/>
        </p:nvSpPr>
        <p:spPr>
          <a:xfrm>
            <a:off x="819838" y="4748381"/>
            <a:ext cx="491169" cy="15958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80C08D13-E72A-7F40-9022-2D9F2F1FC5C3}"/>
              </a:ext>
            </a:extLst>
          </p:cNvPr>
          <p:cNvSpPr/>
          <p:nvPr/>
        </p:nvSpPr>
        <p:spPr>
          <a:xfrm>
            <a:off x="2058318" y="4748381"/>
            <a:ext cx="908907" cy="159589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3E1F65D-C851-4E4A-B828-E795AFD3DC3B}"/>
              </a:ext>
            </a:extLst>
          </p:cNvPr>
          <p:cNvSpPr/>
          <p:nvPr/>
        </p:nvSpPr>
        <p:spPr>
          <a:xfrm>
            <a:off x="4760835" y="754236"/>
            <a:ext cx="266608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0835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-3426373" y="5255"/>
            <a:ext cx="6852745" cy="685274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3426370" y="3198167"/>
            <a:ext cx="8460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dirty="0" err="1"/>
              <a:t>스토어별</a:t>
            </a:r>
            <a:r>
              <a:rPr kumimoji="1" lang="ko-KR" altLang="en-US" sz="2400" dirty="0"/>
              <a:t> 특성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특징 확인</a:t>
            </a:r>
            <a:endParaRPr kumimoji="1" lang="ko-Kore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78814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>
            <a:extLst>
              <a:ext uri="{FF2B5EF4-FFF2-40B4-BE49-F238E27FC236}">
                <a16:creationId xmlns:a16="http://schemas.microsoft.com/office/drawing/2014/main" id="{CE1E7B07-BAA4-F64C-9F75-94384DD9B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468" y="3239483"/>
            <a:ext cx="2025267" cy="1525006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600" dirty="0">
                <a:solidFill>
                  <a:schemeClr val="tx1"/>
                </a:solidFill>
              </a:rPr>
              <a:t>2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기온에 따른 상점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스토어별</a:t>
            </a:r>
            <a:r>
              <a:rPr kumimoji="1" lang="ko-KR" altLang="en-US" dirty="0"/>
              <a:t> 특성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7276FC1-4A8C-5D44-AD98-6077E040EA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96" y="1339380"/>
            <a:ext cx="11112500" cy="15250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E9310E-0286-444E-892B-FA72512C8D54}"/>
              </a:ext>
            </a:extLst>
          </p:cNvPr>
          <p:cNvSpPr txBox="1"/>
          <p:nvPr/>
        </p:nvSpPr>
        <p:spPr>
          <a:xfrm>
            <a:off x="5331700" y="1035766"/>
            <a:ext cx="1524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dirty="0"/>
              <a:t>상점별</a:t>
            </a:r>
            <a:r>
              <a:rPr kumimoji="1" lang="ko-KR" altLang="en-US" sz="1400" dirty="0"/>
              <a:t> 평균 기온</a:t>
            </a:r>
            <a:endParaRPr kumimoji="1" lang="ko-Kore-KR" altLang="en-US" sz="14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62F1673-AAE9-F442-8C46-49B84EE6A4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396" y="3239483"/>
            <a:ext cx="5787604" cy="15250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D17C0F-94FC-2749-B763-D2B891FE3E12}"/>
              </a:ext>
            </a:extLst>
          </p:cNvPr>
          <p:cNvSpPr txBox="1"/>
          <p:nvPr/>
        </p:nvSpPr>
        <p:spPr>
          <a:xfrm>
            <a:off x="3106757" y="2979911"/>
            <a:ext cx="848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2</a:t>
            </a:r>
            <a:r>
              <a:rPr kumimoji="1" lang="ko-KR" altLang="en-US" sz="1400" dirty="0"/>
              <a:t>개 집단</a:t>
            </a:r>
            <a:endParaRPr kumimoji="1" lang="ko-Kore-KR" altLang="en-US" sz="1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2A1BCF-077B-224F-855F-E7638386DBA2}"/>
              </a:ext>
            </a:extLst>
          </p:cNvPr>
          <p:cNvSpPr txBox="1"/>
          <p:nvPr/>
        </p:nvSpPr>
        <p:spPr>
          <a:xfrm>
            <a:off x="3067423" y="4903109"/>
            <a:ext cx="848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/>
              <a:t>3</a:t>
            </a:r>
            <a:r>
              <a:rPr kumimoji="1" lang="ko-KR" altLang="en-US" sz="1400" dirty="0"/>
              <a:t>개 집단</a:t>
            </a:r>
            <a:endParaRPr kumimoji="1" lang="ko-Kore-KR" altLang="en-US" sz="1400" dirty="0"/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7AED7287-EB35-0941-95C9-5250EE331DE7}"/>
              </a:ext>
            </a:extLst>
          </p:cNvPr>
          <p:cNvSpPr/>
          <p:nvPr/>
        </p:nvSpPr>
        <p:spPr>
          <a:xfrm>
            <a:off x="6988366" y="3979952"/>
            <a:ext cx="1316516" cy="78453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3380FDB5-3083-D74E-AA81-859CE7ED3ED7}"/>
              </a:ext>
            </a:extLst>
          </p:cNvPr>
          <p:cNvSpPr/>
          <p:nvPr/>
        </p:nvSpPr>
        <p:spPr>
          <a:xfrm>
            <a:off x="6290344" y="3441827"/>
            <a:ext cx="1498581" cy="2267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CFA0B922-923C-4443-9522-E73AF1FE06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0344" y="5201707"/>
            <a:ext cx="2025267" cy="1525006"/>
          </a:xfrm>
          <a:prstGeom prst="rect">
            <a:avLst/>
          </a:prstGeom>
        </p:spPr>
      </p:pic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AB6818FF-DFCE-784F-9BEC-DB959E949DFC}"/>
              </a:ext>
            </a:extLst>
          </p:cNvPr>
          <p:cNvSpPr/>
          <p:nvPr/>
        </p:nvSpPr>
        <p:spPr>
          <a:xfrm>
            <a:off x="6988366" y="5890047"/>
            <a:ext cx="1316516" cy="83666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5DB474AC-2960-A745-A803-EDA2D3941EEB}"/>
              </a:ext>
            </a:extLst>
          </p:cNvPr>
          <p:cNvSpPr/>
          <p:nvPr/>
        </p:nvSpPr>
        <p:spPr>
          <a:xfrm>
            <a:off x="6290343" y="5380215"/>
            <a:ext cx="1641801" cy="1967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19E61A7-8E8F-AB4E-9597-7973710C033D}"/>
              </a:ext>
            </a:extLst>
          </p:cNvPr>
          <p:cNvSpPr txBox="1"/>
          <p:nvPr/>
        </p:nvSpPr>
        <p:spPr>
          <a:xfrm>
            <a:off x="8982355" y="5376998"/>
            <a:ext cx="268318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dirty="0"/>
              <a:t>전체</a:t>
            </a:r>
            <a:r>
              <a:rPr kumimoji="1" lang="ko-KR" altLang="en-US" sz="1400" dirty="0"/>
              <a:t> 데이터의 실루엣 계수 평균이 클수록 좋다</a:t>
            </a:r>
            <a:r>
              <a:rPr kumimoji="1" lang="en-US" altLang="ko-KR" sz="1400" dirty="0"/>
              <a:t>.</a:t>
            </a:r>
          </a:p>
          <a:p>
            <a:endParaRPr kumimoji="1" lang="en-US" altLang="ko-Kore-KR" sz="1400" dirty="0"/>
          </a:p>
          <a:p>
            <a:r>
              <a:rPr kumimoji="1" lang="ko-KR" altLang="en-US" sz="1400" dirty="0" err="1"/>
              <a:t>군집별</a:t>
            </a:r>
            <a:r>
              <a:rPr kumimoji="1" lang="ko-KR" altLang="en-US" sz="1400" dirty="0"/>
              <a:t> 실루엣 계수 평균의 편차가 작을수록 좋다</a:t>
            </a:r>
            <a:endParaRPr kumimoji="1" lang="ko-Kore-KR" altLang="en-US" sz="14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4A644F7-ADCF-894F-914D-9030C90F72B5}"/>
              </a:ext>
            </a:extLst>
          </p:cNvPr>
          <p:cNvSpPr txBox="1"/>
          <p:nvPr/>
        </p:nvSpPr>
        <p:spPr>
          <a:xfrm>
            <a:off x="8315611" y="3239483"/>
            <a:ext cx="38763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b="1" dirty="0"/>
              <a:t>실루엣</a:t>
            </a:r>
            <a:r>
              <a:rPr kumimoji="1" lang="ko-KR" altLang="en-US" b="1" dirty="0"/>
              <a:t> 계수 </a:t>
            </a:r>
            <a:endParaRPr kumimoji="1" lang="en-US" altLang="ko-KR" b="1" dirty="0"/>
          </a:p>
          <a:p>
            <a:pPr algn="ctr"/>
            <a:endParaRPr kumimoji="1" lang="en-US" altLang="ko-KR" b="1" dirty="0"/>
          </a:p>
          <a:p>
            <a:r>
              <a:rPr kumimoji="1" lang="ko-Kore-KR" altLang="en-US" sz="1400" dirty="0"/>
              <a:t>각</a:t>
            </a:r>
            <a:r>
              <a:rPr kumimoji="1" lang="ko-KR" altLang="en-US" sz="1400" dirty="0"/>
              <a:t> 데이터 </a:t>
            </a:r>
            <a:r>
              <a:rPr kumimoji="1" lang="ko-KR" altLang="en-US" sz="1400" dirty="0" err="1"/>
              <a:t>포인트간의</a:t>
            </a:r>
            <a:r>
              <a:rPr kumimoji="1" lang="ko-KR" altLang="en-US" sz="1400" dirty="0"/>
              <a:t> 거리 계산을 </a:t>
            </a:r>
            <a:endParaRPr kumimoji="1" lang="en-US" altLang="ko-KR" sz="1400" dirty="0"/>
          </a:p>
          <a:p>
            <a:r>
              <a:rPr kumimoji="1" lang="ko-KR" altLang="en-US" sz="1400" dirty="0"/>
              <a:t>통해 값을 구한다</a:t>
            </a:r>
            <a:r>
              <a:rPr kumimoji="1" lang="en-US" altLang="ko-KR" sz="1400" dirty="0"/>
              <a:t>.</a:t>
            </a:r>
          </a:p>
          <a:p>
            <a:endParaRPr kumimoji="1" lang="en-US" altLang="ko-Kore-KR" sz="1400" dirty="0"/>
          </a:p>
          <a:p>
            <a:r>
              <a:rPr kumimoji="1" lang="ko-KR" altLang="en-US" sz="1400" dirty="0"/>
              <a:t>군집 안의 데이터들이 잘 모여 있는지</a:t>
            </a:r>
            <a:r>
              <a:rPr kumimoji="1" lang="en-US" altLang="ko-KR" sz="1400" dirty="0"/>
              <a:t>,</a:t>
            </a:r>
          </a:p>
          <a:p>
            <a:r>
              <a:rPr kumimoji="1" lang="ko-KR" altLang="en-US" sz="1400" dirty="0"/>
              <a:t>군집 간의 데이터들이 잘 구분되어 있는지 평가하는 척도</a:t>
            </a:r>
            <a:endParaRPr kumimoji="1" lang="ko-Kore-KR" altLang="en-US" sz="1400" dirty="0"/>
          </a:p>
        </p:txBody>
      </p: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31B3C9F5-C818-134F-9B8D-64563A2DF743}"/>
              </a:ext>
            </a:extLst>
          </p:cNvPr>
          <p:cNvSpPr/>
          <p:nvPr/>
        </p:nvSpPr>
        <p:spPr>
          <a:xfrm>
            <a:off x="3106757" y="2979911"/>
            <a:ext cx="769633" cy="26728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9CA8656-2763-6243-AFE9-8FF027CDF6FA}"/>
              </a:ext>
            </a:extLst>
          </p:cNvPr>
          <p:cNvSpPr/>
          <p:nvPr/>
        </p:nvSpPr>
        <p:spPr>
          <a:xfrm>
            <a:off x="3613532" y="754236"/>
            <a:ext cx="4946573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6821031-6DA9-F845-BD11-194E73C85A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9214" y="5139586"/>
            <a:ext cx="5787604" cy="15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339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600" dirty="0">
                <a:solidFill>
                  <a:schemeClr val="tx1"/>
                </a:solidFill>
              </a:rPr>
              <a:t>2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기온에 따른 상점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스토어별</a:t>
            </a:r>
            <a:r>
              <a:rPr kumimoji="1" lang="ko-KR" altLang="en-US" dirty="0"/>
              <a:t> 특성</a:t>
            </a:r>
            <a:endParaRPr kumimoji="1" lang="ko-Kore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9CA8656-2763-6243-AFE9-8FF027CDF6FA}"/>
              </a:ext>
            </a:extLst>
          </p:cNvPr>
          <p:cNvSpPr/>
          <p:nvPr/>
        </p:nvSpPr>
        <p:spPr>
          <a:xfrm>
            <a:off x="3613532" y="754236"/>
            <a:ext cx="4946573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FAA3743-B23B-5D40-B725-E335A349A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83" y="1434434"/>
            <a:ext cx="8760178" cy="245105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FA2C334-D041-594B-A47D-B203B4EFBCFF}"/>
              </a:ext>
            </a:extLst>
          </p:cNvPr>
          <p:cNvSpPr txBox="1"/>
          <p:nvPr/>
        </p:nvSpPr>
        <p:spPr>
          <a:xfrm>
            <a:off x="2774814" y="1181970"/>
            <a:ext cx="3538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기온에 따른 스토어의 </a:t>
            </a:r>
            <a:r>
              <a:rPr kumimoji="1" lang="en-US" altLang="ko-Kore-KR" sz="1400" dirty="0"/>
              <a:t>2</a:t>
            </a:r>
            <a:r>
              <a:rPr kumimoji="1" lang="ko-KR" altLang="en-US" sz="1400" dirty="0"/>
              <a:t>개 집단의 기온 특성</a:t>
            </a:r>
            <a:endParaRPr kumimoji="1" lang="ko-Kore-KR" alt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5DF320-0C80-084B-B4FE-228EC6ED60D2}"/>
              </a:ext>
            </a:extLst>
          </p:cNvPr>
          <p:cNvSpPr txBox="1"/>
          <p:nvPr/>
        </p:nvSpPr>
        <p:spPr>
          <a:xfrm>
            <a:off x="249150" y="3290897"/>
            <a:ext cx="15352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>
                <a:solidFill>
                  <a:srgbClr val="FF000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높은 기온</a:t>
            </a:r>
            <a:r>
              <a:rPr kumimoji="1" lang="en-US" altLang="ko-KR" sz="1200" dirty="0"/>
              <a:t>(22</a:t>
            </a:r>
            <a:r>
              <a:rPr kumimoji="1" lang="ko-KR" altLang="en-US" sz="1200" dirty="0"/>
              <a:t>개</a:t>
            </a:r>
            <a:r>
              <a:rPr kumimoji="1" lang="en-US" altLang="ko-KR" sz="1200" dirty="0"/>
              <a:t>)</a:t>
            </a:r>
          </a:p>
          <a:p>
            <a:r>
              <a:rPr kumimoji="1" lang="ko-KR" altLang="en-US" sz="1200" dirty="0" err="1">
                <a:solidFill>
                  <a:srgbClr val="0070C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낮은 기온</a:t>
            </a:r>
            <a:r>
              <a:rPr kumimoji="1" lang="en-US" altLang="ko-KR" sz="1200" dirty="0"/>
              <a:t>(23</a:t>
            </a:r>
            <a:r>
              <a:rPr kumimoji="1" lang="ko-KR" altLang="en-US" sz="1200" dirty="0"/>
              <a:t>개</a:t>
            </a:r>
            <a:r>
              <a:rPr kumimoji="1" lang="en-US" altLang="ko-KR" sz="1200" dirty="0"/>
              <a:t>)</a:t>
            </a:r>
            <a:endParaRPr kumimoji="1" lang="ko-Kore-KR" altLang="en-U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F0F99F6-209C-084D-8951-D45840194763}"/>
              </a:ext>
            </a:extLst>
          </p:cNvPr>
          <p:cNvSpPr txBox="1"/>
          <p:nvPr/>
        </p:nvSpPr>
        <p:spPr>
          <a:xfrm>
            <a:off x="4921956" y="1957415"/>
            <a:ext cx="5418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solidFill>
                  <a:srgbClr val="FF0000"/>
                </a:solidFill>
              </a:rPr>
              <a:t>69.6</a:t>
            </a:r>
            <a:endParaRPr kumimoji="1" lang="ko-Kore-KR" altLang="en-US" sz="1400" dirty="0">
              <a:solidFill>
                <a:srgbClr val="FF00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F5C4AB-BE3B-4744-B835-D2A679B5EC74}"/>
              </a:ext>
            </a:extLst>
          </p:cNvPr>
          <p:cNvSpPr txBox="1"/>
          <p:nvPr/>
        </p:nvSpPr>
        <p:spPr>
          <a:xfrm>
            <a:off x="5170311" y="2703278"/>
            <a:ext cx="5418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solidFill>
                  <a:srgbClr val="0432FF"/>
                </a:solidFill>
              </a:rPr>
              <a:t>52.0</a:t>
            </a:r>
            <a:endParaRPr kumimoji="1" lang="ko-Kore-KR" altLang="en-US" sz="1400" dirty="0">
              <a:solidFill>
                <a:srgbClr val="0432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AEB997-182E-8C40-BD92-26FB8F9B8A53}"/>
              </a:ext>
            </a:extLst>
          </p:cNvPr>
          <p:cNvSpPr txBox="1"/>
          <p:nvPr/>
        </p:nvSpPr>
        <p:spPr>
          <a:xfrm>
            <a:off x="8924061" y="1487163"/>
            <a:ext cx="326793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kumimoji="1" lang="en-US" altLang="ko-KR" sz="1400" dirty="0"/>
          </a:p>
          <a:p>
            <a:r>
              <a:rPr kumimoji="1" lang="ko-KR" altLang="en-US" sz="1400" dirty="0"/>
              <a:t>높은 기온의 스토어</a:t>
            </a:r>
            <a:endParaRPr kumimoji="1" lang="en-US" altLang="ko-KR" sz="1400" dirty="0"/>
          </a:p>
          <a:p>
            <a:r>
              <a:rPr kumimoji="1" lang="ko-KR" altLang="en-US" sz="1400" dirty="0"/>
              <a:t>스토어 개수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22</a:t>
            </a:r>
            <a:r>
              <a:rPr kumimoji="1" lang="ko-KR" altLang="en-US" sz="1400" dirty="0"/>
              <a:t>개</a:t>
            </a:r>
            <a:endParaRPr kumimoji="1" lang="en-US" altLang="ko-KR" sz="1400" dirty="0"/>
          </a:p>
          <a:p>
            <a:r>
              <a:rPr kumimoji="1" lang="ko-KR" altLang="en-US" sz="1400" dirty="0"/>
              <a:t>평균 기온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69.6</a:t>
            </a:r>
            <a:r>
              <a:rPr lang="en" altLang="ko-Kore-KR" sz="1400" dirty="0"/>
              <a:t>°F</a:t>
            </a:r>
          </a:p>
          <a:p>
            <a:endParaRPr kumimoji="1" lang="en" altLang="ko-KR" sz="1400" dirty="0"/>
          </a:p>
          <a:p>
            <a:r>
              <a:rPr kumimoji="1" lang="ko-KR" altLang="en-US" sz="1400" dirty="0"/>
              <a:t>낮은 기온의 스토어  </a:t>
            </a:r>
            <a:endParaRPr kumimoji="1" lang="en-US" altLang="ko-KR" sz="1400" dirty="0"/>
          </a:p>
          <a:p>
            <a:r>
              <a:rPr kumimoji="1" lang="ko-KR" altLang="en-US" sz="1400" dirty="0"/>
              <a:t>스토어 개수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23</a:t>
            </a:r>
            <a:r>
              <a:rPr kumimoji="1" lang="ko-KR" altLang="en-US" sz="1400" dirty="0"/>
              <a:t>개</a:t>
            </a:r>
            <a:endParaRPr kumimoji="1" lang="en-US" altLang="ko-KR" sz="1400" dirty="0"/>
          </a:p>
          <a:p>
            <a:r>
              <a:rPr kumimoji="1" lang="ko-KR" altLang="en-US" sz="1400" dirty="0"/>
              <a:t>평균 기온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52.0</a:t>
            </a:r>
            <a:r>
              <a:rPr lang="en" altLang="ko-Kore-KR" sz="1400" dirty="0"/>
              <a:t>°F</a:t>
            </a:r>
            <a:endParaRPr kumimoji="1" lang="en-US" altLang="ko-KR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68F481-104A-5041-9E9A-EA8958B76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883" y="4354351"/>
            <a:ext cx="8760178" cy="245105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F4E10FB-81E9-5846-BBB5-5899F9A61F4E}"/>
              </a:ext>
            </a:extLst>
          </p:cNvPr>
          <p:cNvSpPr txBox="1"/>
          <p:nvPr/>
        </p:nvSpPr>
        <p:spPr>
          <a:xfrm>
            <a:off x="2485320" y="4103019"/>
            <a:ext cx="4117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기온에 따른 스토어의 </a:t>
            </a:r>
            <a:r>
              <a:rPr kumimoji="1" lang="en-US" altLang="ko-Kore-KR" sz="1400" dirty="0"/>
              <a:t>2</a:t>
            </a:r>
            <a:r>
              <a:rPr kumimoji="1" lang="ko-KR" altLang="en-US" sz="1400" dirty="0"/>
              <a:t>개 집단의 평균 판매량 특성</a:t>
            </a:r>
            <a:endParaRPr kumimoji="1" lang="ko-Kore-KR" alt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807E1E-E819-574A-815F-072B3809FBE3}"/>
              </a:ext>
            </a:extLst>
          </p:cNvPr>
          <p:cNvSpPr txBox="1"/>
          <p:nvPr/>
        </p:nvSpPr>
        <p:spPr>
          <a:xfrm>
            <a:off x="8924060" y="4593650"/>
            <a:ext cx="326793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kumimoji="1" lang="en-US" altLang="ko-KR" sz="1400" dirty="0"/>
          </a:p>
          <a:p>
            <a:r>
              <a:rPr kumimoji="1" lang="ko-KR" altLang="en-US" sz="1400" dirty="0"/>
              <a:t>높은 기온의 스토어</a:t>
            </a:r>
            <a:endParaRPr kumimoji="1" lang="en-US" altLang="ko-KR" sz="1400" dirty="0"/>
          </a:p>
          <a:p>
            <a:r>
              <a:rPr kumimoji="1" lang="ko-KR" altLang="en-US" sz="1400" dirty="0"/>
              <a:t>스토어 개수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22</a:t>
            </a:r>
            <a:r>
              <a:rPr kumimoji="1" lang="ko-KR" altLang="en-US" sz="1400" dirty="0"/>
              <a:t>개</a:t>
            </a:r>
            <a:endParaRPr kumimoji="1" lang="en-US" altLang="ko-KR" sz="1400" dirty="0"/>
          </a:p>
          <a:p>
            <a:r>
              <a:rPr kumimoji="1" lang="ko-KR" altLang="en-US" sz="1400" dirty="0"/>
              <a:t>평균 판매량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15858.93</a:t>
            </a:r>
            <a:endParaRPr lang="en" altLang="ko-Kore-KR" sz="1400" dirty="0"/>
          </a:p>
          <a:p>
            <a:endParaRPr kumimoji="1" lang="en" altLang="ko-KR" sz="1400" dirty="0"/>
          </a:p>
          <a:p>
            <a:r>
              <a:rPr kumimoji="1" lang="ko-KR" altLang="en-US" sz="1400" dirty="0"/>
              <a:t>낮은 기온의 스토어 </a:t>
            </a:r>
            <a:endParaRPr kumimoji="1" lang="en-US" altLang="ko-KR" sz="1400" dirty="0"/>
          </a:p>
          <a:p>
            <a:r>
              <a:rPr kumimoji="1" lang="ko-KR" altLang="en-US" sz="1400" dirty="0"/>
              <a:t> 스토어 개수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23</a:t>
            </a:r>
            <a:r>
              <a:rPr kumimoji="1" lang="ko-KR" altLang="en-US" sz="1400" dirty="0"/>
              <a:t>개</a:t>
            </a:r>
            <a:endParaRPr kumimoji="1" lang="en-US" altLang="ko-KR" sz="1400" dirty="0"/>
          </a:p>
          <a:p>
            <a:r>
              <a:rPr kumimoji="1" lang="ko-KR" altLang="en-US" sz="1400" dirty="0"/>
              <a:t>평균 판매량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14998.42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75A930-B513-264B-A9C8-5025B27FA7A0}"/>
              </a:ext>
            </a:extLst>
          </p:cNvPr>
          <p:cNvSpPr txBox="1"/>
          <p:nvPr/>
        </p:nvSpPr>
        <p:spPr>
          <a:xfrm>
            <a:off x="328173" y="4362818"/>
            <a:ext cx="15352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>
                <a:solidFill>
                  <a:srgbClr val="FF000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높은 기온</a:t>
            </a:r>
            <a:r>
              <a:rPr kumimoji="1" lang="en-US" altLang="ko-KR" sz="1200" dirty="0"/>
              <a:t>(22</a:t>
            </a:r>
            <a:r>
              <a:rPr kumimoji="1" lang="ko-KR" altLang="en-US" sz="1200" dirty="0"/>
              <a:t>개</a:t>
            </a:r>
            <a:r>
              <a:rPr kumimoji="1" lang="en-US" altLang="ko-KR" sz="1200" dirty="0"/>
              <a:t>)</a:t>
            </a:r>
          </a:p>
          <a:p>
            <a:r>
              <a:rPr kumimoji="1" lang="ko-KR" altLang="en-US" sz="1200" dirty="0" err="1">
                <a:solidFill>
                  <a:srgbClr val="0070C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낮은 기온</a:t>
            </a:r>
            <a:r>
              <a:rPr kumimoji="1" lang="en-US" altLang="ko-KR" sz="1200" dirty="0"/>
              <a:t>(23</a:t>
            </a:r>
            <a:r>
              <a:rPr kumimoji="1" lang="ko-KR" altLang="en-US" sz="1200" dirty="0"/>
              <a:t>개</a:t>
            </a:r>
            <a:r>
              <a:rPr kumimoji="1" lang="en-US" altLang="ko-KR" sz="1200" dirty="0"/>
              <a:t>)</a:t>
            </a:r>
            <a:endParaRPr kumimoji="1" lang="ko-Kore-KR" alt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809DF2-41B4-5B44-8988-D5D2EC800D49}"/>
              </a:ext>
            </a:extLst>
          </p:cNvPr>
          <p:cNvSpPr txBox="1"/>
          <p:nvPr/>
        </p:nvSpPr>
        <p:spPr>
          <a:xfrm>
            <a:off x="4955823" y="5676030"/>
            <a:ext cx="82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solidFill>
                  <a:srgbClr val="FF0000"/>
                </a:solidFill>
              </a:rPr>
              <a:t>15858.93</a:t>
            </a:r>
            <a:endParaRPr kumimoji="1" lang="ko-Kore-KR" altLang="en-US" sz="1400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211DC20-7F2F-BE4A-A69A-B3ECCE4F47D0}"/>
              </a:ext>
            </a:extLst>
          </p:cNvPr>
          <p:cNvSpPr txBox="1"/>
          <p:nvPr/>
        </p:nvSpPr>
        <p:spPr>
          <a:xfrm>
            <a:off x="7860195" y="3289109"/>
            <a:ext cx="11717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>
                <a:solidFill>
                  <a:srgbClr val="FF000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높은 기온</a:t>
            </a:r>
            <a:endParaRPr kumimoji="1" lang="en-US" altLang="ko-KR" sz="1200" dirty="0"/>
          </a:p>
          <a:p>
            <a:r>
              <a:rPr kumimoji="1" lang="ko-KR" altLang="en-US" sz="1200" dirty="0" err="1">
                <a:solidFill>
                  <a:srgbClr val="0070C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낮은 기온</a:t>
            </a:r>
            <a:endParaRPr kumimoji="1" lang="ko-Kore-KR" altLang="en-US" sz="1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AB140C-048A-3A4B-B3C0-B626AF85D5DD}"/>
              </a:ext>
            </a:extLst>
          </p:cNvPr>
          <p:cNvSpPr txBox="1"/>
          <p:nvPr/>
        </p:nvSpPr>
        <p:spPr>
          <a:xfrm>
            <a:off x="7872280" y="4338638"/>
            <a:ext cx="11717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>
                <a:solidFill>
                  <a:srgbClr val="FF000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높은 기온</a:t>
            </a:r>
            <a:endParaRPr kumimoji="1" lang="en-US" altLang="ko-KR" sz="1200" dirty="0"/>
          </a:p>
          <a:p>
            <a:r>
              <a:rPr kumimoji="1" lang="ko-KR" altLang="en-US" sz="1200" dirty="0" err="1">
                <a:solidFill>
                  <a:srgbClr val="0070C0"/>
                </a:solidFill>
              </a:rPr>
              <a:t>ㅡ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낮은 기온</a:t>
            </a:r>
            <a:endParaRPr kumimoji="1" lang="ko-Kore-KR" alt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F36F0E-43F3-7143-A3BB-4529ED5DD497}"/>
              </a:ext>
            </a:extLst>
          </p:cNvPr>
          <p:cNvSpPr txBox="1"/>
          <p:nvPr/>
        </p:nvSpPr>
        <p:spPr>
          <a:xfrm>
            <a:off x="4957975" y="6346897"/>
            <a:ext cx="826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solidFill>
                  <a:srgbClr val="0432FF"/>
                </a:solidFill>
              </a:rPr>
              <a:t>14998.42</a:t>
            </a:r>
            <a:endParaRPr kumimoji="1" lang="ko-Kore-KR" altLang="en-US" sz="1400" dirty="0">
              <a:solidFill>
                <a:srgbClr val="0432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866545-5F3D-C254-4539-75E14CD88714}"/>
              </a:ext>
            </a:extLst>
          </p:cNvPr>
          <p:cNvSpPr txBox="1"/>
          <p:nvPr/>
        </p:nvSpPr>
        <p:spPr>
          <a:xfrm>
            <a:off x="8692055" y="210296"/>
            <a:ext cx="2722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기온에</a:t>
            </a:r>
            <a:r>
              <a:rPr kumimoji="1" lang="ko-KR" altLang="en-US" dirty="0"/>
              <a:t> 따라 판매량의 차이가 없다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26869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F02E79F6-6994-4C4E-8C78-91AA7B6D5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94" y="5144508"/>
            <a:ext cx="2156350" cy="151325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19C024E-BEA1-C142-B9EF-EE160B0D2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390" y="5158770"/>
            <a:ext cx="6651003" cy="157746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2035F13-AEEB-2642-97A8-F070B2079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2494" y="3420902"/>
            <a:ext cx="2156350" cy="147732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9071F78C-05BE-F942-9EB8-B33D6B7602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584" y="3398467"/>
            <a:ext cx="6651003" cy="1577460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A62E4054-A5C7-DA45-94EF-F6C2B4C318D6}"/>
              </a:ext>
            </a:extLst>
          </p:cNvPr>
          <p:cNvSpPr/>
          <p:nvPr/>
        </p:nvSpPr>
        <p:spPr>
          <a:xfrm>
            <a:off x="0" y="5610"/>
            <a:ext cx="982162" cy="10468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600" dirty="0">
                <a:solidFill>
                  <a:schemeClr val="tx1"/>
                </a:solidFill>
              </a:rPr>
              <a:t>2</a:t>
            </a:r>
            <a:endParaRPr kumimoji="1" lang="ko-Kore-KR" altLang="en-US" sz="3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E4E5D6-8B6B-8E44-9FB8-D1C82233215D}"/>
              </a:ext>
            </a:extLst>
          </p:cNvPr>
          <p:cNvSpPr txBox="1"/>
          <p:nvPr/>
        </p:nvSpPr>
        <p:spPr>
          <a:xfrm>
            <a:off x="1863462" y="200237"/>
            <a:ext cx="84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크기에 따른 상점 특성</a:t>
            </a:r>
            <a:endParaRPr kumimoji="1" lang="ko-Kore-KR" altLang="en-US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C9FA2-8A31-664F-AF85-7C55988F27FA}"/>
              </a:ext>
            </a:extLst>
          </p:cNvPr>
          <p:cNvSpPr txBox="1"/>
          <p:nvPr/>
        </p:nvSpPr>
        <p:spPr>
          <a:xfrm>
            <a:off x="682994" y="292571"/>
            <a:ext cx="20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상점</a:t>
            </a:r>
            <a:r>
              <a:rPr kumimoji="1" lang="ko-Kore-KR" altLang="en-US" dirty="0"/>
              <a:t>별</a:t>
            </a:r>
            <a:r>
              <a:rPr kumimoji="1" lang="ko-KR" altLang="en-US" dirty="0"/>
              <a:t> 특성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8E8E665-7DD9-174A-9616-F156D7DFEA23}"/>
              </a:ext>
            </a:extLst>
          </p:cNvPr>
          <p:cNvSpPr/>
          <p:nvPr/>
        </p:nvSpPr>
        <p:spPr>
          <a:xfrm>
            <a:off x="2967225" y="709080"/>
            <a:ext cx="622084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BFE57F-2636-6447-850D-F726B405B274}"/>
              </a:ext>
            </a:extLst>
          </p:cNvPr>
          <p:cNvSpPr txBox="1"/>
          <p:nvPr/>
        </p:nvSpPr>
        <p:spPr>
          <a:xfrm>
            <a:off x="5253031" y="873235"/>
            <a:ext cx="17175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 err="1"/>
              <a:t>상점별</a:t>
            </a:r>
            <a:r>
              <a:rPr kumimoji="1" lang="ko-KR" altLang="en-US" sz="1400" dirty="0"/>
              <a:t> 크기</a:t>
            </a:r>
            <a:endParaRPr kumimoji="1" lang="ko-Kore-KR" altLang="en-US" sz="1400" dirty="0"/>
          </a:p>
        </p:txBody>
      </p:sp>
      <p:sp>
        <p:nvSpPr>
          <p:cNvPr id="22" name="모서리가 둥근 직사각형 21">
            <a:extLst>
              <a:ext uri="{FF2B5EF4-FFF2-40B4-BE49-F238E27FC236}">
                <a16:creationId xmlns:a16="http://schemas.microsoft.com/office/drawing/2014/main" id="{55E12771-E6AE-1F49-8073-B17C7F9A33B1}"/>
              </a:ext>
            </a:extLst>
          </p:cNvPr>
          <p:cNvSpPr/>
          <p:nvPr/>
        </p:nvSpPr>
        <p:spPr>
          <a:xfrm>
            <a:off x="7688277" y="5873226"/>
            <a:ext cx="1316516" cy="78453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58B0AB-E21C-3B47-B53F-E1AC4781AD0D}"/>
              </a:ext>
            </a:extLst>
          </p:cNvPr>
          <p:cNvSpPr txBox="1"/>
          <p:nvPr/>
        </p:nvSpPr>
        <p:spPr>
          <a:xfrm>
            <a:off x="3058813" y="3360909"/>
            <a:ext cx="848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2</a:t>
            </a:r>
            <a:r>
              <a:rPr kumimoji="1" lang="ko-KR" altLang="en-US" sz="1400" dirty="0"/>
              <a:t>개 집단</a:t>
            </a:r>
            <a:endParaRPr kumimoji="1" lang="ko-Kore-KR" altLang="en-US" sz="1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D4D987-AF0D-004F-AAAB-EE05741362E7}"/>
              </a:ext>
            </a:extLst>
          </p:cNvPr>
          <p:cNvSpPr txBox="1"/>
          <p:nvPr/>
        </p:nvSpPr>
        <p:spPr>
          <a:xfrm>
            <a:off x="3047524" y="5127361"/>
            <a:ext cx="848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/>
              <a:t>3</a:t>
            </a:r>
            <a:r>
              <a:rPr kumimoji="1" lang="ko-KR" altLang="en-US" sz="1400" dirty="0"/>
              <a:t>개 집단</a:t>
            </a:r>
            <a:endParaRPr kumimoji="1" lang="ko-Kore-KR" altLang="en-US" sz="1400" dirty="0"/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9BE1C76C-A1A6-884C-892E-A34A3EA38FFE}"/>
              </a:ext>
            </a:extLst>
          </p:cNvPr>
          <p:cNvSpPr/>
          <p:nvPr/>
        </p:nvSpPr>
        <p:spPr>
          <a:xfrm>
            <a:off x="7688277" y="4159567"/>
            <a:ext cx="1316516" cy="73866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E8CEA47F-7881-F043-8EF4-3858B61B4905}"/>
              </a:ext>
            </a:extLst>
          </p:cNvPr>
          <p:cNvSpPr/>
          <p:nvPr/>
        </p:nvSpPr>
        <p:spPr>
          <a:xfrm>
            <a:off x="6970574" y="3616809"/>
            <a:ext cx="1755737" cy="18754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E1EF5823-4C24-EE4C-B1AF-A573958539A4}"/>
              </a:ext>
            </a:extLst>
          </p:cNvPr>
          <p:cNvSpPr/>
          <p:nvPr/>
        </p:nvSpPr>
        <p:spPr>
          <a:xfrm>
            <a:off x="6959284" y="5311940"/>
            <a:ext cx="1755737" cy="18754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0" name="모서리가 둥근 직사각형 29">
            <a:extLst>
              <a:ext uri="{FF2B5EF4-FFF2-40B4-BE49-F238E27FC236}">
                <a16:creationId xmlns:a16="http://schemas.microsoft.com/office/drawing/2014/main" id="{A6B1FDEF-B547-0940-B16A-FFF692C940B4}"/>
              </a:ext>
            </a:extLst>
          </p:cNvPr>
          <p:cNvSpPr/>
          <p:nvPr/>
        </p:nvSpPr>
        <p:spPr>
          <a:xfrm>
            <a:off x="3058813" y="5144508"/>
            <a:ext cx="823066" cy="24180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B7C50E-18B0-8447-9E68-8CB7A1D2FC0B}"/>
              </a:ext>
            </a:extLst>
          </p:cNvPr>
          <p:cNvSpPr txBox="1"/>
          <p:nvPr/>
        </p:nvSpPr>
        <p:spPr>
          <a:xfrm>
            <a:off x="9124094" y="3899190"/>
            <a:ext cx="3067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/>
              <a:t>실루엣 계수 평균이 높고</a:t>
            </a:r>
            <a:endParaRPr kumimoji="1" lang="en-US" altLang="ko-KR" sz="1600" dirty="0"/>
          </a:p>
          <a:p>
            <a:r>
              <a:rPr kumimoji="1" lang="ko-KR" altLang="en-US" sz="1600" dirty="0" err="1"/>
              <a:t>군집별</a:t>
            </a:r>
            <a:r>
              <a:rPr kumimoji="1" lang="ko-KR" altLang="en-US" sz="1600" dirty="0"/>
              <a:t> 실루엣 계수 평균의 편차가 작아야 좋다</a:t>
            </a:r>
            <a:endParaRPr kumimoji="1" lang="ko-Kore-KR" altLang="en-US" sz="1600" dirty="0"/>
          </a:p>
        </p:txBody>
      </p:sp>
      <p:sp>
        <p:nvSpPr>
          <p:cNvPr id="31" name="아래쪽 화살표[D] 30">
            <a:extLst>
              <a:ext uri="{FF2B5EF4-FFF2-40B4-BE49-F238E27FC236}">
                <a16:creationId xmlns:a16="http://schemas.microsoft.com/office/drawing/2014/main" id="{069526C5-7BBF-F048-85D7-440843729E0D}"/>
              </a:ext>
            </a:extLst>
          </p:cNvPr>
          <p:cNvSpPr/>
          <p:nvPr/>
        </p:nvSpPr>
        <p:spPr>
          <a:xfrm>
            <a:off x="10262802" y="4898230"/>
            <a:ext cx="474134" cy="554303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E821A1-05AE-624D-B575-39BCF6FB75D2}"/>
              </a:ext>
            </a:extLst>
          </p:cNvPr>
          <p:cNvSpPr txBox="1"/>
          <p:nvPr/>
        </p:nvSpPr>
        <p:spPr>
          <a:xfrm>
            <a:off x="9205774" y="5646772"/>
            <a:ext cx="30679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dirty="0"/>
              <a:t>3</a:t>
            </a:r>
            <a:r>
              <a:rPr kumimoji="1" lang="ko-KR" altLang="en-US" sz="1600" dirty="0"/>
              <a:t>개 집단으로 나누는게 적합</a:t>
            </a:r>
            <a:endParaRPr kumimoji="1" lang="ko-Kore-KR" altLang="en-US" sz="16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07B0801-9858-3842-ABCE-0B8BD81E2A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784" y="1128619"/>
            <a:ext cx="11912038" cy="216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468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3504</TotalTime>
  <Words>893</Words>
  <Application>Microsoft Macintosh PowerPoint</Application>
  <PresentationFormat>와이드스크린</PresentationFormat>
  <Paragraphs>265</Paragraphs>
  <Slides>24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Kelly Miller</dc:creator>
  <cp:lastModifiedBy>Kelly Miller</cp:lastModifiedBy>
  <cp:revision>9</cp:revision>
  <dcterms:created xsi:type="dcterms:W3CDTF">2022-06-02T00:30:26Z</dcterms:created>
  <dcterms:modified xsi:type="dcterms:W3CDTF">2022-06-16T07:37:03Z</dcterms:modified>
</cp:coreProperties>
</file>

<file path=docProps/thumbnail.jpeg>
</file>